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61" r:id="rId5"/>
    <p:sldId id="263" r:id="rId6"/>
    <p:sldId id="265" r:id="rId7"/>
    <p:sldId id="266"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46"/>
    <a:srgbClr val="000066"/>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9805C-A811-44FA-8796-5BDCA1DFEE26}" type="doc">
      <dgm:prSet loTypeId="urn:microsoft.com/office/officeart/2005/8/layout/chevron1" loCatId="process" qsTypeId="urn:microsoft.com/office/officeart/2005/8/quickstyle/3d2" qsCatId="3D" csTypeId="urn:microsoft.com/office/officeart/2005/8/colors/colorful1" csCatId="colorful" phldr="1"/>
      <dgm:spPr/>
      <dgm:t>
        <a:bodyPr/>
        <a:lstStyle/>
        <a:p>
          <a:endParaRPr lang="en-IN"/>
        </a:p>
      </dgm:t>
    </dgm:pt>
    <dgm:pt modelId="{DF416CC4-DD86-449F-9DF1-FDDCB2F26DCA}">
      <dgm:prSet phldrT="[Text]"/>
      <dgm:spPr/>
      <dgm:t>
        <a:bodyPr/>
        <a:lstStyle/>
        <a:p>
          <a:r>
            <a:rPr lang="en-IN" b="1" i="0" dirty="0"/>
            <a:t>Vehicle Detection</a:t>
          </a:r>
          <a:endParaRPr lang="en-IN" dirty="0"/>
        </a:p>
      </dgm:t>
    </dgm:pt>
    <dgm:pt modelId="{BAB288FF-4AAA-4901-8C49-A29F58C62C3D}" type="parTrans" cxnId="{A39A78B8-9DF9-47F3-B4E1-39A5242E5F6E}">
      <dgm:prSet/>
      <dgm:spPr/>
      <dgm:t>
        <a:bodyPr/>
        <a:lstStyle/>
        <a:p>
          <a:endParaRPr lang="en-IN"/>
        </a:p>
      </dgm:t>
    </dgm:pt>
    <dgm:pt modelId="{E7A566C3-DD37-4016-85ED-6B5E5D4FC5B5}" type="sibTrans" cxnId="{A39A78B8-9DF9-47F3-B4E1-39A5242E5F6E}">
      <dgm:prSet/>
      <dgm:spPr/>
      <dgm:t>
        <a:bodyPr/>
        <a:lstStyle/>
        <a:p>
          <a:endParaRPr lang="en-IN"/>
        </a:p>
      </dgm:t>
    </dgm:pt>
    <dgm:pt modelId="{BF95C7BA-C7E2-48F4-8C05-ED9F3C45A726}">
      <dgm:prSet phldrT="[Text]"/>
      <dgm:spPr/>
      <dgm:t>
        <a:bodyPr/>
        <a:lstStyle/>
        <a:p>
          <a:r>
            <a:rPr lang="en-IN" b="1" i="0" dirty="0"/>
            <a:t>Violation Detection</a:t>
          </a:r>
          <a:endParaRPr lang="en-IN" dirty="0"/>
        </a:p>
      </dgm:t>
    </dgm:pt>
    <dgm:pt modelId="{BF3290FA-2EB9-4B1C-9DB5-63F7C1B41101}" type="parTrans" cxnId="{8E32B7BD-AA87-4901-B345-1D7CD2D17892}">
      <dgm:prSet/>
      <dgm:spPr/>
      <dgm:t>
        <a:bodyPr/>
        <a:lstStyle/>
        <a:p>
          <a:endParaRPr lang="en-IN"/>
        </a:p>
      </dgm:t>
    </dgm:pt>
    <dgm:pt modelId="{CDFD246F-C361-4F79-8200-0E7EE511B08F}" type="sibTrans" cxnId="{8E32B7BD-AA87-4901-B345-1D7CD2D17892}">
      <dgm:prSet/>
      <dgm:spPr/>
      <dgm:t>
        <a:bodyPr/>
        <a:lstStyle/>
        <a:p>
          <a:endParaRPr lang="en-IN"/>
        </a:p>
      </dgm:t>
    </dgm:pt>
    <dgm:pt modelId="{C7042372-97E1-40B5-A5E1-BF51B4D1719F}">
      <dgm:prSet phldrT="[Text]"/>
      <dgm:spPr/>
      <dgm:t>
        <a:bodyPr/>
        <a:lstStyle/>
        <a:p>
          <a:r>
            <a:rPr lang="en-IN" b="1" i="0" dirty="0"/>
            <a:t>Violation Flagging and Notification</a:t>
          </a:r>
          <a:endParaRPr lang="en-IN" dirty="0"/>
        </a:p>
      </dgm:t>
    </dgm:pt>
    <dgm:pt modelId="{C7FA1EBD-C2BF-4247-AA3E-7A8DE367774E}" type="parTrans" cxnId="{04D2D8B9-3111-4CEA-97E4-E5C462A74BEE}">
      <dgm:prSet/>
      <dgm:spPr/>
      <dgm:t>
        <a:bodyPr/>
        <a:lstStyle/>
        <a:p>
          <a:endParaRPr lang="en-IN"/>
        </a:p>
      </dgm:t>
    </dgm:pt>
    <dgm:pt modelId="{1CEFEFCC-9C3C-4926-82D4-E60746FA6DCB}" type="sibTrans" cxnId="{04D2D8B9-3111-4CEA-97E4-E5C462A74BEE}">
      <dgm:prSet/>
      <dgm:spPr/>
      <dgm:t>
        <a:bodyPr/>
        <a:lstStyle/>
        <a:p>
          <a:endParaRPr lang="en-IN"/>
        </a:p>
      </dgm:t>
    </dgm:pt>
    <dgm:pt modelId="{2F78B8C1-FF79-416D-AC9A-4D219047EA13}">
      <dgm:prSet phldrT="[Text]"/>
      <dgm:spPr/>
      <dgm:t>
        <a:bodyPr/>
        <a:lstStyle/>
        <a:p>
          <a:r>
            <a:rPr lang="en-IN" b="1" i="0" dirty="0"/>
            <a:t>Mandatory Awareness Program</a:t>
          </a:r>
          <a:endParaRPr lang="en-IN" dirty="0"/>
        </a:p>
      </dgm:t>
    </dgm:pt>
    <dgm:pt modelId="{E48D08D7-A069-45D3-BEC8-A26F2F528008}" type="parTrans" cxnId="{441A4083-CB43-45E6-8BAE-9F2CF47B5440}">
      <dgm:prSet/>
      <dgm:spPr/>
      <dgm:t>
        <a:bodyPr/>
        <a:lstStyle/>
        <a:p>
          <a:endParaRPr lang="en-IN"/>
        </a:p>
      </dgm:t>
    </dgm:pt>
    <dgm:pt modelId="{EDA8E905-E0D7-4013-A47D-E9F43AC56E86}" type="sibTrans" cxnId="{441A4083-CB43-45E6-8BAE-9F2CF47B5440}">
      <dgm:prSet/>
      <dgm:spPr/>
      <dgm:t>
        <a:bodyPr/>
        <a:lstStyle/>
        <a:p>
          <a:endParaRPr lang="en-IN"/>
        </a:p>
      </dgm:t>
    </dgm:pt>
    <dgm:pt modelId="{E9B34546-2C39-47F0-8631-1F7E991A7A0D}">
      <dgm:prSet phldrT="[Text]"/>
      <dgm:spPr/>
      <dgm:t>
        <a:bodyPr/>
        <a:lstStyle/>
        <a:p>
          <a:r>
            <a:rPr lang="en-US" b="1" i="0" dirty="0"/>
            <a:t>AI Voice Announcement for Violations</a:t>
          </a:r>
          <a:endParaRPr lang="en-IN" dirty="0"/>
        </a:p>
      </dgm:t>
    </dgm:pt>
    <dgm:pt modelId="{E23353DF-5DC2-47AB-AB8C-AE48D987B055}" type="parTrans" cxnId="{236D4660-B691-4BA7-9D31-C52C3DE67477}">
      <dgm:prSet/>
      <dgm:spPr/>
      <dgm:t>
        <a:bodyPr/>
        <a:lstStyle/>
        <a:p>
          <a:endParaRPr lang="en-IN"/>
        </a:p>
      </dgm:t>
    </dgm:pt>
    <dgm:pt modelId="{8451BDDE-CD47-42FF-A33E-E7615081C9F3}" type="sibTrans" cxnId="{236D4660-B691-4BA7-9D31-C52C3DE67477}">
      <dgm:prSet/>
      <dgm:spPr/>
      <dgm:t>
        <a:bodyPr/>
        <a:lstStyle/>
        <a:p>
          <a:endParaRPr lang="en-IN"/>
        </a:p>
      </dgm:t>
    </dgm:pt>
    <dgm:pt modelId="{1D64E9D8-9978-4C69-8D12-8DCC640AB428}">
      <dgm:prSet phldrT="[Text]"/>
      <dgm:spPr/>
      <dgm:t>
        <a:bodyPr/>
        <a:lstStyle/>
        <a:p>
          <a:r>
            <a:rPr lang="en-IN" b="1" i="0" dirty="0"/>
            <a:t>Fine Payment System</a:t>
          </a:r>
          <a:endParaRPr lang="en-IN" dirty="0"/>
        </a:p>
      </dgm:t>
    </dgm:pt>
    <dgm:pt modelId="{6E27E626-C852-4192-8595-6D0661CB385D}" type="parTrans" cxnId="{FEE03D0A-09FC-4424-9C87-08DAA40285EF}">
      <dgm:prSet/>
      <dgm:spPr/>
      <dgm:t>
        <a:bodyPr/>
        <a:lstStyle/>
        <a:p>
          <a:endParaRPr lang="en-IN"/>
        </a:p>
      </dgm:t>
    </dgm:pt>
    <dgm:pt modelId="{69CD2F2B-6A8B-420B-9BD7-2DB98AEBBC35}" type="sibTrans" cxnId="{FEE03D0A-09FC-4424-9C87-08DAA40285EF}">
      <dgm:prSet/>
      <dgm:spPr/>
      <dgm:t>
        <a:bodyPr/>
        <a:lstStyle/>
        <a:p>
          <a:endParaRPr lang="en-IN"/>
        </a:p>
      </dgm:t>
    </dgm:pt>
    <dgm:pt modelId="{5A2CC0FE-96C5-4434-8D6D-546604578113}" type="pres">
      <dgm:prSet presAssocID="{A419805C-A811-44FA-8796-5BDCA1DFEE26}" presName="Name0" presStyleCnt="0">
        <dgm:presLayoutVars>
          <dgm:dir/>
          <dgm:animLvl val="lvl"/>
          <dgm:resizeHandles val="exact"/>
        </dgm:presLayoutVars>
      </dgm:prSet>
      <dgm:spPr/>
    </dgm:pt>
    <dgm:pt modelId="{F6748BA9-55C7-4930-8D4B-576D2B101800}" type="pres">
      <dgm:prSet presAssocID="{DF416CC4-DD86-449F-9DF1-FDDCB2F26DCA}" presName="parTxOnly" presStyleLbl="node1" presStyleIdx="0" presStyleCnt="6">
        <dgm:presLayoutVars>
          <dgm:chMax val="0"/>
          <dgm:chPref val="0"/>
          <dgm:bulletEnabled val="1"/>
        </dgm:presLayoutVars>
      </dgm:prSet>
      <dgm:spPr/>
    </dgm:pt>
    <dgm:pt modelId="{5912234A-BB46-4E35-B258-D4283E725B19}" type="pres">
      <dgm:prSet presAssocID="{E7A566C3-DD37-4016-85ED-6B5E5D4FC5B5}" presName="parTxOnlySpace" presStyleCnt="0"/>
      <dgm:spPr/>
    </dgm:pt>
    <dgm:pt modelId="{C352B260-FB16-4070-AF07-3E1E4520E526}" type="pres">
      <dgm:prSet presAssocID="{BF95C7BA-C7E2-48F4-8C05-ED9F3C45A726}" presName="parTxOnly" presStyleLbl="node1" presStyleIdx="1" presStyleCnt="6">
        <dgm:presLayoutVars>
          <dgm:chMax val="0"/>
          <dgm:chPref val="0"/>
          <dgm:bulletEnabled val="1"/>
        </dgm:presLayoutVars>
      </dgm:prSet>
      <dgm:spPr/>
    </dgm:pt>
    <dgm:pt modelId="{AA755C90-2891-40F5-B9AC-F4FDD2DB2C9F}" type="pres">
      <dgm:prSet presAssocID="{CDFD246F-C361-4F79-8200-0E7EE511B08F}" presName="parTxOnlySpace" presStyleCnt="0"/>
      <dgm:spPr/>
    </dgm:pt>
    <dgm:pt modelId="{5BE07069-00DD-4F2C-A964-6ED745FF3AE9}" type="pres">
      <dgm:prSet presAssocID="{C7042372-97E1-40B5-A5E1-BF51B4D1719F}" presName="parTxOnly" presStyleLbl="node1" presStyleIdx="2" presStyleCnt="6">
        <dgm:presLayoutVars>
          <dgm:chMax val="0"/>
          <dgm:chPref val="0"/>
          <dgm:bulletEnabled val="1"/>
        </dgm:presLayoutVars>
      </dgm:prSet>
      <dgm:spPr/>
    </dgm:pt>
    <dgm:pt modelId="{1D822239-6C7E-46F9-8553-8574173CD80A}" type="pres">
      <dgm:prSet presAssocID="{1CEFEFCC-9C3C-4926-82D4-E60746FA6DCB}" presName="parTxOnlySpace" presStyleCnt="0"/>
      <dgm:spPr/>
    </dgm:pt>
    <dgm:pt modelId="{A2476F54-A094-45AB-B814-0A542BFB9BC5}" type="pres">
      <dgm:prSet presAssocID="{E9B34546-2C39-47F0-8631-1F7E991A7A0D}" presName="parTxOnly" presStyleLbl="node1" presStyleIdx="3" presStyleCnt="6">
        <dgm:presLayoutVars>
          <dgm:chMax val="0"/>
          <dgm:chPref val="0"/>
          <dgm:bulletEnabled val="1"/>
        </dgm:presLayoutVars>
      </dgm:prSet>
      <dgm:spPr/>
    </dgm:pt>
    <dgm:pt modelId="{DA22995B-30F1-4919-A812-E37EC42698BB}" type="pres">
      <dgm:prSet presAssocID="{8451BDDE-CD47-42FF-A33E-E7615081C9F3}" presName="parTxOnlySpace" presStyleCnt="0"/>
      <dgm:spPr/>
    </dgm:pt>
    <dgm:pt modelId="{2CC698F1-0B45-4C1C-9A4E-BFFF20059725}" type="pres">
      <dgm:prSet presAssocID="{2F78B8C1-FF79-416D-AC9A-4D219047EA13}" presName="parTxOnly" presStyleLbl="node1" presStyleIdx="4" presStyleCnt="6">
        <dgm:presLayoutVars>
          <dgm:chMax val="0"/>
          <dgm:chPref val="0"/>
          <dgm:bulletEnabled val="1"/>
        </dgm:presLayoutVars>
      </dgm:prSet>
      <dgm:spPr/>
    </dgm:pt>
    <dgm:pt modelId="{76C9AEDB-FE99-4A0C-89D5-4605AF57D56D}" type="pres">
      <dgm:prSet presAssocID="{EDA8E905-E0D7-4013-A47D-E9F43AC56E86}" presName="parTxOnlySpace" presStyleCnt="0"/>
      <dgm:spPr/>
    </dgm:pt>
    <dgm:pt modelId="{4C7F068E-D680-463A-BF86-EDE336338BF1}" type="pres">
      <dgm:prSet presAssocID="{1D64E9D8-9978-4C69-8D12-8DCC640AB428}" presName="parTxOnly" presStyleLbl="node1" presStyleIdx="5" presStyleCnt="6">
        <dgm:presLayoutVars>
          <dgm:chMax val="0"/>
          <dgm:chPref val="0"/>
          <dgm:bulletEnabled val="1"/>
        </dgm:presLayoutVars>
      </dgm:prSet>
      <dgm:spPr/>
    </dgm:pt>
  </dgm:ptLst>
  <dgm:cxnLst>
    <dgm:cxn modelId="{9E312907-972C-49D2-9E9C-F5D4CA21D92C}" type="presOf" srcId="{A419805C-A811-44FA-8796-5BDCA1DFEE26}" destId="{5A2CC0FE-96C5-4434-8D6D-546604578113}" srcOrd="0" destOrd="0" presId="urn:microsoft.com/office/officeart/2005/8/layout/chevron1"/>
    <dgm:cxn modelId="{FEE03D0A-09FC-4424-9C87-08DAA40285EF}" srcId="{A419805C-A811-44FA-8796-5BDCA1DFEE26}" destId="{1D64E9D8-9978-4C69-8D12-8DCC640AB428}" srcOrd="5" destOrd="0" parTransId="{6E27E626-C852-4192-8595-6D0661CB385D}" sibTransId="{69CD2F2B-6A8B-420B-9BD7-2DB98AEBBC35}"/>
    <dgm:cxn modelId="{ACB14733-C087-45AE-9E9A-14A03A20C9E3}" type="presOf" srcId="{E9B34546-2C39-47F0-8631-1F7E991A7A0D}" destId="{A2476F54-A094-45AB-B814-0A542BFB9BC5}" srcOrd="0" destOrd="0" presId="urn:microsoft.com/office/officeart/2005/8/layout/chevron1"/>
    <dgm:cxn modelId="{236D4660-B691-4BA7-9D31-C52C3DE67477}" srcId="{A419805C-A811-44FA-8796-5BDCA1DFEE26}" destId="{E9B34546-2C39-47F0-8631-1F7E991A7A0D}" srcOrd="3" destOrd="0" parTransId="{E23353DF-5DC2-47AB-AB8C-AE48D987B055}" sibTransId="{8451BDDE-CD47-42FF-A33E-E7615081C9F3}"/>
    <dgm:cxn modelId="{C90B6D68-F429-4095-A697-B86B4CE40973}" type="presOf" srcId="{C7042372-97E1-40B5-A5E1-BF51B4D1719F}" destId="{5BE07069-00DD-4F2C-A964-6ED745FF3AE9}" srcOrd="0" destOrd="0" presId="urn:microsoft.com/office/officeart/2005/8/layout/chevron1"/>
    <dgm:cxn modelId="{A39B6849-D653-45B4-98A3-FF3A0BBD20D7}" type="presOf" srcId="{DF416CC4-DD86-449F-9DF1-FDDCB2F26DCA}" destId="{F6748BA9-55C7-4930-8D4B-576D2B101800}" srcOrd="0" destOrd="0" presId="urn:microsoft.com/office/officeart/2005/8/layout/chevron1"/>
    <dgm:cxn modelId="{19B01E57-A532-4108-9D43-517875634F26}" type="presOf" srcId="{2F78B8C1-FF79-416D-AC9A-4D219047EA13}" destId="{2CC698F1-0B45-4C1C-9A4E-BFFF20059725}" srcOrd="0" destOrd="0" presId="urn:microsoft.com/office/officeart/2005/8/layout/chevron1"/>
    <dgm:cxn modelId="{441A4083-CB43-45E6-8BAE-9F2CF47B5440}" srcId="{A419805C-A811-44FA-8796-5BDCA1DFEE26}" destId="{2F78B8C1-FF79-416D-AC9A-4D219047EA13}" srcOrd="4" destOrd="0" parTransId="{E48D08D7-A069-45D3-BEC8-A26F2F528008}" sibTransId="{EDA8E905-E0D7-4013-A47D-E9F43AC56E86}"/>
    <dgm:cxn modelId="{F1723E9A-B309-4418-98CB-E70EC1749050}" type="presOf" srcId="{1D64E9D8-9978-4C69-8D12-8DCC640AB428}" destId="{4C7F068E-D680-463A-BF86-EDE336338BF1}" srcOrd="0" destOrd="0" presId="urn:microsoft.com/office/officeart/2005/8/layout/chevron1"/>
    <dgm:cxn modelId="{A39A78B8-9DF9-47F3-B4E1-39A5242E5F6E}" srcId="{A419805C-A811-44FA-8796-5BDCA1DFEE26}" destId="{DF416CC4-DD86-449F-9DF1-FDDCB2F26DCA}" srcOrd="0" destOrd="0" parTransId="{BAB288FF-4AAA-4901-8C49-A29F58C62C3D}" sibTransId="{E7A566C3-DD37-4016-85ED-6B5E5D4FC5B5}"/>
    <dgm:cxn modelId="{04D2D8B9-3111-4CEA-97E4-E5C462A74BEE}" srcId="{A419805C-A811-44FA-8796-5BDCA1DFEE26}" destId="{C7042372-97E1-40B5-A5E1-BF51B4D1719F}" srcOrd="2" destOrd="0" parTransId="{C7FA1EBD-C2BF-4247-AA3E-7A8DE367774E}" sibTransId="{1CEFEFCC-9C3C-4926-82D4-E60746FA6DCB}"/>
    <dgm:cxn modelId="{8E32B7BD-AA87-4901-B345-1D7CD2D17892}" srcId="{A419805C-A811-44FA-8796-5BDCA1DFEE26}" destId="{BF95C7BA-C7E2-48F4-8C05-ED9F3C45A726}" srcOrd="1" destOrd="0" parTransId="{BF3290FA-2EB9-4B1C-9DB5-63F7C1B41101}" sibTransId="{CDFD246F-C361-4F79-8200-0E7EE511B08F}"/>
    <dgm:cxn modelId="{4DC0F0F5-3F24-45D0-A0C0-5FBFD413E058}" type="presOf" srcId="{BF95C7BA-C7E2-48F4-8C05-ED9F3C45A726}" destId="{C352B260-FB16-4070-AF07-3E1E4520E526}" srcOrd="0" destOrd="0" presId="urn:microsoft.com/office/officeart/2005/8/layout/chevron1"/>
    <dgm:cxn modelId="{0F951336-6F91-4CD3-9D1F-E90154750D93}" type="presParOf" srcId="{5A2CC0FE-96C5-4434-8D6D-546604578113}" destId="{F6748BA9-55C7-4930-8D4B-576D2B101800}" srcOrd="0" destOrd="0" presId="urn:microsoft.com/office/officeart/2005/8/layout/chevron1"/>
    <dgm:cxn modelId="{72EF8530-C07B-42A8-80A4-05A376D2AEA6}" type="presParOf" srcId="{5A2CC0FE-96C5-4434-8D6D-546604578113}" destId="{5912234A-BB46-4E35-B258-D4283E725B19}" srcOrd="1" destOrd="0" presId="urn:microsoft.com/office/officeart/2005/8/layout/chevron1"/>
    <dgm:cxn modelId="{24A0FA3F-17B8-4D7B-9940-19E2F2C29B52}" type="presParOf" srcId="{5A2CC0FE-96C5-4434-8D6D-546604578113}" destId="{C352B260-FB16-4070-AF07-3E1E4520E526}" srcOrd="2" destOrd="0" presId="urn:microsoft.com/office/officeart/2005/8/layout/chevron1"/>
    <dgm:cxn modelId="{DDD8A3B0-9219-48D7-A768-784E1E461F1F}" type="presParOf" srcId="{5A2CC0FE-96C5-4434-8D6D-546604578113}" destId="{AA755C90-2891-40F5-B9AC-F4FDD2DB2C9F}" srcOrd="3" destOrd="0" presId="urn:microsoft.com/office/officeart/2005/8/layout/chevron1"/>
    <dgm:cxn modelId="{9C93A971-BAB2-40E1-BA44-75487043529B}" type="presParOf" srcId="{5A2CC0FE-96C5-4434-8D6D-546604578113}" destId="{5BE07069-00DD-4F2C-A964-6ED745FF3AE9}" srcOrd="4" destOrd="0" presId="urn:microsoft.com/office/officeart/2005/8/layout/chevron1"/>
    <dgm:cxn modelId="{BC09CB94-1C70-4518-9D41-475E41E52592}" type="presParOf" srcId="{5A2CC0FE-96C5-4434-8D6D-546604578113}" destId="{1D822239-6C7E-46F9-8553-8574173CD80A}" srcOrd="5" destOrd="0" presId="urn:microsoft.com/office/officeart/2005/8/layout/chevron1"/>
    <dgm:cxn modelId="{AF7651BD-A231-459B-94A0-886A7A2D784A}" type="presParOf" srcId="{5A2CC0FE-96C5-4434-8D6D-546604578113}" destId="{A2476F54-A094-45AB-B814-0A542BFB9BC5}" srcOrd="6" destOrd="0" presId="urn:microsoft.com/office/officeart/2005/8/layout/chevron1"/>
    <dgm:cxn modelId="{B29AB620-24A3-4629-B11D-4448644EF90C}" type="presParOf" srcId="{5A2CC0FE-96C5-4434-8D6D-546604578113}" destId="{DA22995B-30F1-4919-A812-E37EC42698BB}" srcOrd="7" destOrd="0" presId="urn:microsoft.com/office/officeart/2005/8/layout/chevron1"/>
    <dgm:cxn modelId="{55DD1698-9B5D-402D-9394-060C83D65353}" type="presParOf" srcId="{5A2CC0FE-96C5-4434-8D6D-546604578113}" destId="{2CC698F1-0B45-4C1C-9A4E-BFFF20059725}" srcOrd="8" destOrd="0" presId="urn:microsoft.com/office/officeart/2005/8/layout/chevron1"/>
    <dgm:cxn modelId="{8FE80567-0052-4858-84DC-9C59BAE8400B}" type="presParOf" srcId="{5A2CC0FE-96C5-4434-8D6D-546604578113}" destId="{76C9AEDB-FE99-4A0C-89D5-4605AF57D56D}" srcOrd="9" destOrd="0" presId="urn:microsoft.com/office/officeart/2005/8/layout/chevron1"/>
    <dgm:cxn modelId="{604E0D7D-25E2-4693-AE33-3C5F80600D39}" type="presParOf" srcId="{5A2CC0FE-96C5-4434-8D6D-546604578113}" destId="{4C7F068E-D680-463A-BF86-EDE336338BF1}"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48BA9-55C7-4930-8D4B-576D2B101800}">
      <dsp:nvSpPr>
        <dsp:cNvPr id="0" name=""/>
        <dsp:cNvSpPr/>
      </dsp:nvSpPr>
      <dsp:spPr>
        <a:xfrm>
          <a:off x="4789" y="2390541"/>
          <a:ext cx="1781848" cy="71273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Vehicle Detection</a:t>
          </a:r>
          <a:endParaRPr lang="en-IN" sz="1200" kern="1200" dirty="0"/>
        </a:p>
      </dsp:txBody>
      <dsp:txXfrm>
        <a:off x="361159" y="2390541"/>
        <a:ext cx="1069109" cy="712739"/>
      </dsp:txXfrm>
    </dsp:sp>
    <dsp:sp modelId="{C352B260-FB16-4070-AF07-3E1E4520E526}">
      <dsp:nvSpPr>
        <dsp:cNvPr id="0" name=""/>
        <dsp:cNvSpPr/>
      </dsp:nvSpPr>
      <dsp:spPr>
        <a:xfrm>
          <a:off x="1608453" y="2390541"/>
          <a:ext cx="1781848" cy="712739"/>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Violation Detection</a:t>
          </a:r>
          <a:endParaRPr lang="en-IN" sz="1200" kern="1200" dirty="0"/>
        </a:p>
      </dsp:txBody>
      <dsp:txXfrm>
        <a:off x="1964823" y="2390541"/>
        <a:ext cx="1069109" cy="712739"/>
      </dsp:txXfrm>
    </dsp:sp>
    <dsp:sp modelId="{5BE07069-00DD-4F2C-A964-6ED745FF3AE9}">
      <dsp:nvSpPr>
        <dsp:cNvPr id="0" name=""/>
        <dsp:cNvSpPr/>
      </dsp:nvSpPr>
      <dsp:spPr>
        <a:xfrm>
          <a:off x="3212117" y="2390541"/>
          <a:ext cx="1781848" cy="712739"/>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Violation Flagging and Notification</a:t>
          </a:r>
          <a:endParaRPr lang="en-IN" sz="1200" kern="1200" dirty="0"/>
        </a:p>
      </dsp:txBody>
      <dsp:txXfrm>
        <a:off x="3568487" y="2390541"/>
        <a:ext cx="1069109" cy="712739"/>
      </dsp:txXfrm>
    </dsp:sp>
    <dsp:sp modelId="{A2476F54-A094-45AB-B814-0A542BFB9BC5}">
      <dsp:nvSpPr>
        <dsp:cNvPr id="0" name=""/>
        <dsp:cNvSpPr/>
      </dsp:nvSpPr>
      <dsp:spPr>
        <a:xfrm>
          <a:off x="4815781" y="2390541"/>
          <a:ext cx="1781848" cy="7127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i="0" kern="1200" dirty="0"/>
            <a:t>AI Voice Announcement for Violations</a:t>
          </a:r>
          <a:endParaRPr lang="en-IN" sz="1200" kern="1200" dirty="0"/>
        </a:p>
      </dsp:txBody>
      <dsp:txXfrm>
        <a:off x="5172151" y="2390541"/>
        <a:ext cx="1069109" cy="712739"/>
      </dsp:txXfrm>
    </dsp:sp>
    <dsp:sp modelId="{2CC698F1-0B45-4C1C-9A4E-BFFF20059725}">
      <dsp:nvSpPr>
        <dsp:cNvPr id="0" name=""/>
        <dsp:cNvSpPr/>
      </dsp:nvSpPr>
      <dsp:spPr>
        <a:xfrm>
          <a:off x="6419445" y="2390541"/>
          <a:ext cx="1781848" cy="712739"/>
        </a:xfrm>
        <a:prstGeom prst="chevr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Mandatory Awareness Program</a:t>
          </a:r>
          <a:endParaRPr lang="en-IN" sz="1200" kern="1200" dirty="0"/>
        </a:p>
      </dsp:txBody>
      <dsp:txXfrm>
        <a:off x="6775815" y="2390541"/>
        <a:ext cx="1069109" cy="712739"/>
      </dsp:txXfrm>
    </dsp:sp>
    <dsp:sp modelId="{4C7F068E-D680-463A-BF86-EDE336338BF1}">
      <dsp:nvSpPr>
        <dsp:cNvPr id="0" name=""/>
        <dsp:cNvSpPr/>
      </dsp:nvSpPr>
      <dsp:spPr>
        <a:xfrm>
          <a:off x="8023109" y="2390541"/>
          <a:ext cx="1781848" cy="71273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b="1" i="0" kern="1200" dirty="0"/>
            <a:t>Fine Payment System</a:t>
          </a:r>
          <a:endParaRPr lang="en-IN" sz="1200" kern="1200" dirty="0"/>
        </a:p>
      </dsp:txBody>
      <dsp:txXfrm>
        <a:off x="8379479" y="2390541"/>
        <a:ext cx="1069109" cy="7127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584257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57059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322036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63327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0F440-AB6B-4C98-88BB-BC097FA24C1F}" type="datetimeFigureOut">
              <a:rPr lang="en-IN" smtClean="0"/>
              <a:t>15-03-2024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194511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80951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D0F440-AB6B-4C98-88BB-BC097FA24C1F}" type="datetimeFigureOut">
              <a:rPr lang="en-IN" smtClean="0"/>
              <a:t>15-03-2024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61120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D0F440-AB6B-4C98-88BB-BC097FA24C1F}" type="datetimeFigureOut">
              <a:rPr lang="en-IN" smtClean="0"/>
              <a:t>15-03-2024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406542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0F440-AB6B-4C98-88BB-BC097FA24C1F}" type="datetimeFigureOut">
              <a:rPr lang="en-IN" smtClean="0"/>
              <a:t>15-03-2024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74978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273341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0F440-AB6B-4C98-88BB-BC097FA24C1F}" type="datetimeFigureOut">
              <a:rPr lang="en-IN" smtClean="0"/>
              <a:t>15-03-2024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91C3F-D816-4132-A4C7-DBD374C7BAE2}" type="slidenum">
              <a:rPr lang="en-IN" smtClean="0"/>
              <a:t>‹#›</a:t>
            </a:fld>
            <a:endParaRPr lang="en-IN"/>
          </a:p>
        </p:txBody>
      </p:sp>
    </p:spTree>
    <p:extLst>
      <p:ext uri="{BB962C8B-B14F-4D97-AF65-F5344CB8AC3E}">
        <p14:creationId xmlns:p14="http://schemas.microsoft.com/office/powerpoint/2010/main" val="395144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0F440-AB6B-4C98-88BB-BC097FA24C1F}" type="datetimeFigureOut">
              <a:rPr lang="en-IN" smtClean="0"/>
              <a:t>15-03-2024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91C3F-D816-4132-A4C7-DBD374C7BAE2}" type="slidenum">
              <a:rPr lang="en-IN" smtClean="0"/>
              <a:t>‹#›</a:t>
            </a:fld>
            <a:endParaRPr lang="en-IN"/>
          </a:p>
        </p:txBody>
      </p:sp>
    </p:spTree>
    <p:extLst>
      <p:ext uri="{BB962C8B-B14F-4D97-AF65-F5344CB8AC3E}">
        <p14:creationId xmlns:p14="http://schemas.microsoft.com/office/powerpoint/2010/main" val="117922096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E1D572-F7C3-D29D-4FD9-68F898E42F04}"/>
              </a:ext>
            </a:extLst>
          </p:cNvPr>
          <p:cNvSpPr txBox="1"/>
          <p:nvPr/>
        </p:nvSpPr>
        <p:spPr>
          <a:xfrm>
            <a:off x="503920" y="2416203"/>
            <a:ext cx="7125510" cy="1323439"/>
          </a:xfrm>
          <a:prstGeom prst="rect">
            <a:avLst/>
          </a:prstGeom>
          <a:noFill/>
        </p:spPr>
        <p:txBody>
          <a:bodyPr wrap="square">
            <a:spAutoFit/>
          </a:bodyPr>
          <a:lstStyle/>
          <a:p>
            <a:r>
              <a:rPr lang="en-US" sz="4000" b="1" dirty="0">
                <a:solidFill>
                  <a:srgbClr val="000046"/>
                </a:solidFill>
                <a:latin typeface="Nunito" pitchFamily="2" charset="0"/>
              </a:rPr>
              <a:t>SafeRide: Enforcing Road Safety with AI</a:t>
            </a:r>
          </a:p>
        </p:txBody>
      </p:sp>
      <p:sp>
        <p:nvSpPr>
          <p:cNvPr id="11" name="TextBox 10">
            <a:extLst>
              <a:ext uri="{FF2B5EF4-FFF2-40B4-BE49-F238E27FC236}">
                <a16:creationId xmlns:a16="http://schemas.microsoft.com/office/drawing/2014/main" id="{93866DB1-0230-62EA-DA12-0C52077493FB}"/>
              </a:ext>
            </a:extLst>
          </p:cNvPr>
          <p:cNvSpPr txBox="1"/>
          <p:nvPr/>
        </p:nvSpPr>
        <p:spPr>
          <a:xfrm>
            <a:off x="562669" y="4161096"/>
            <a:ext cx="6590192" cy="646331"/>
          </a:xfrm>
          <a:prstGeom prst="rect">
            <a:avLst/>
          </a:prstGeom>
          <a:noFill/>
        </p:spPr>
        <p:txBody>
          <a:bodyPr wrap="square">
            <a:spAutoFit/>
          </a:bodyPr>
          <a:lstStyle/>
          <a:p>
            <a:r>
              <a:rPr lang="en-US" dirty="0">
                <a:solidFill>
                  <a:srgbClr val="000046"/>
                </a:solidFill>
              </a:rPr>
              <a:t>Developing SafeRide, an AI-driven system aimed at enforcing traffic rules.</a:t>
            </a:r>
          </a:p>
        </p:txBody>
      </p:sp>
      <p:pic>
        <p:nvPicPr>
          <p:cNvPr id="1030" name="Picture 6">
            <a:extLst>
              <a:ext uri="{FF2B5EF4-FFF2-40B4-BE49-F238E27FC236}">
                <a16:creationId xmlns:a16="http://schemas.microsoft.com/office/drawing/2014/main" id="{6615B499-61A0-3E04-2AC1-CC6A4F411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326" y="0"/>
            <a:ext cx="40666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7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A15C36-85A2-CDBD-7335-70B04F507BF0}"/>
              </a:ext>
            </a:extLst>
          </p:cNvPr>
          <p:cNvSpPr txBox="1"/>
          <p:nvPr/>
        </p:nvSpPr>
        <p:spPr>
          <a:xfrm>
            <a:off x="168443" y="481664"/>
            <a:ext cx="11646567" cy="646331"/>
          </a:xfrm>
          <a:prstGeom prst="rect">
            <a:avLst/>
          </a:prstGeom>
          <a:noFill/>
        </p:spPr>
        <p:txBody>
          <a:bodyPr wrap="square">
            <a:spAutoFit/>
          </a:bodyPr>
          <a:lstStyle/>
          <a:p>
            <a:pPr algn="ctr"/>
            <a:r>
              <a:rPr lang="en-US" sz="3600" b="1" dirty="0">
                <a:solidFill>
                  <a:srgbClr val="000046"/>
                </a:solidFill>
                <a:latin typeface="Nunito" pitchFamily="2" charset="0"/>
              </a:rPr>
              <a:t>Project Overview</a:t>
            </a:r>
          </a:p>
        </p:txBody>
      </p:sp>
      <p:pic>
        <p:nvPicPr>
          <p:cNvPr id="6" name="Picture 5">
            <a:extLst>
              <a:ext uri="{FF2B5EF4-FFF2-40B4-BE49-F238E27FC236}">
                <a16:creationId xmlns:a16="http://schemas.microsoft.com/office/drawing/2014/main" id="{EA57DB09-07B0-D542-029B-FD6E197D44D8}"/>
              </a:ext>
            </a:extLst>
          </p:cNvPr>
          <p:cNvPicPr/>
          <p:nvPr/>
        </p:nvPicPr>
        <p:blipFill>
          <a:blip r:embed="rId2"/>
          <a:stretch>
            <a:fillRect/>
          </a:stretch>
        </p:blipFill>
        <p:spPr>
          <a:xfrm>
            <a:off x="10596033" y="877368"/>
            <a:ext cx="1132299" cy="5413359"/>
          </a:xfrm>
          <a:prstGeom prst="rect">
            <a:avLst/>
          </a:prstGeom>
          <a:noFill/>
          <a:ln w="9525">
            <a:noFill/>
          </a:ln>
        </p:spPr>
      </p:pic>
      <p:grpSp>
        <p:nvGrpSpPr>
          <p:cNvPr id="2" name="Group 1">
            <a:extLst>
              <a:ext uri="{FF2B5EF4-FFF2-40B4-BE49-F238E27FC236}">
                <a16:creationId xmlns:a16="http://schemas.microsoft.com/office/drawing/2014/main" id="{0663F4F0-743D-412A-D501-2A4CAE5AD711}"/>
              </a:ext>
            </a:extLst>
          </p:cNvPr>
          <p:cNvGrpSpPr/>
          <p:nvPr/>
        </p:nvGrpSpPr>
        <p:grpSpPr>
          <a:xfrm>
            <a:off x="1756611" y="3163669"/>
            <a:ext cx="7395633" cy="2882322"/>
            <a:chOff x="1131721" y="2766201"/>
            <a:chExt cx="9319933" cy="3364647"/>
          </a:xfrm>
        </p:grpSpPr>
        <p:sp>
          <p:nvSpPr>
            <p:cNvPr id="19" name="Right Brace 18">
              <a:extLst>
                <a:ext uri="{FF2B5EF4-FFF2-40B4-BE49-F238E27FC236}">
                  <a16:creationId xmlns:a16="http://schemas.microsoft.com/office/drawing/2014/main" id="{7C96BAFB-F12E-6AC6-A115-2233DF7A7424}"/>
                </a:ext>
              </a:extLst>
            </p:cNvPr>
            <p:cNvSpPr/>
            <p:nvPr/>
          </p:nvSpPr>
          <p:spPr>
            <a:xfrm>
              <a:off x="6374062" y="2766201"/>
              <a:ext cx="1110403" cy="3364647"/>
            </a:xfrm>
            <a:prstGeom prst="rightBrace">
              <a:avLst/>
            </a:prstGeom>
            <a:ln w="38100">
              <a:solidFill>
                <a:srgbClr val="A500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Flowchart: Terminator 6">
              <a:extLst>
                <a:ext uri="{FF2B5EF4-FFF2-40B4-BE49-F238E27FC236}">
                  <a16:creationId xmlns:a16="http://schemas.microsoft.com/office/drawing/2014/main" id="{CB4AE20E-BFCB-E81F-06F9-F6D9103DC56C}"/>
                </a:ext>
              </a:extLst>
            </p:cNvPr>
            <p:cNvSpPr/>
            <p:nvPr/>
          </p:nvSpPr>
          <p:spPr>
            <a:xfrm>
              <a:off x="1131721" y="3013149"/>
              <a:ext cx="5379544" cy="1034139"/>
            </a:xfrm>
            <a:prstGeom prst="flowChartTerminator">
              <a:avLst/>
            </a:prstGeom>
            <a:solidFill>
              <a:srgbClr val="FFC000"/>
            </a:solidFill>
            <a:effectLst>
              <a:softEdge rad="12700"/>
            </a:effectLst>
            <a:scene3d>
              <a:camera prst="orthographicFront"/>
              <a:lightRig rig="twoPt" dir="t">
                <a:rot lat="0" lon="0" rev="6000000"/>
              </a:lightRig>
            </a:scene3d>
            <a:sp3d extrusionH="95250" contourW="12700" prstMaterial="flat">
              <a:extrusionClr>
                <a:srgbClr val="FFC000"/>
              </a:extrusionClr>
              <a:contourClr>
                <a:schemeClr val="accent4"/>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Flowchart: Terminator 7">
              <a:extLst>
                <a:ext uri="{FF2B5EF4-FFF2-40B4-BE49-F238E27FC236}">
                  <a16:creationId xmlns:a16="http://schemas.microsoft.com/office/drawing/2014/main" id="{085B7CCF-55C4-38CE-448F-9F083992FDC7}"/>
                </a:ext>
              </a:extLst>
            </p:cNvPr>
            <p:cNvSpPr/>
            <p:nvPr/>
          </p:nvSpPr>
          <p:spPr>
            <a:xfrm>
              <a:off x="1243713" y="4709095"/>
              <a:ext cx="5337336" cy="1015846"/>
            </a:xfrm>
            <a:prstGeom prst="flowChartTerminator">
              <a:avLst/>
            </a:prstGeom>
            <a:solidFill>
              <a:srgbClr val="36D705"/>
            </a:solidFill>
            <a:effectLst>
              <a:softEdge rad="12700"/>
            </a:effectLst>
            <a:scene3d>
              <a:camera prst="orthographicFront"/>
              <a:lightRig rig="twoPt" dir="t">
                <a:rot lat="0" lon="0" rev="6000000"/>
              </a:lightRig>
            </a:scene3d>
            <a:sp3d extrusionH="95250" contourW="12700" prstMaterial="flat">
              <a:extrusionClr>
                <a:srgbClr val="FFC000"/>
              </a:extrusionClr>
              <a:contourClr>
                <a:schemeClr val="accent4"/>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906940-216B-8B1F-AF19-9F5D60887D4C}"/>
                </a:ext>
              </a:extLst>
            </p:cNvPr>
            <p:cNvSpPr/>
            <p:nvPr/>
          </p:nvSpPr>
          <p:spPr>
            <a:xfrm>
              <a:off x="1424926" y="3123988"/>
              <a:ext cx="1015805" cy="789325"/>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376E42-D4E8-B51B-6961-2D708458F770}"/>
                </a:ext>
              </a:extLst>
            </p:cNvPr>
            <p:cNvSpPr/>
            <p:nvPr/>
          </p:nvSpPr>
          <p:spPr>
            <a:xfrm>
              <a:off x="1458129" y="4828005"/>
              <a:ext cx="848661" cy="808695"/>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27">
              <a:extLst>
                <a:ext uri="{FF2B5EF4-FFF2-40B4-BE49-F238E27FC236}">
                  <a16:creationId xmlns:a16="http://schemas.microsoft.com/office/drawing/2014/main" id="{06417931-A6CF-B028-C3A6-B23E2544FBD1}"/>
                </a:ext>
              </a:extLst>
            </p:cNvPr>
            <p:cNvSpPr txBox="1"/>
            <p:nvPr/>
          </p:nvSpPr>
          <p:spPr>
            <a:xfrm>
              <a:off x="1882460" y="3147664"/>
              <a:ext cx="4491489" cy="451971"/>
            </a:xfrm>
            <a:prstGeom prst="rect">
              <a:avLst/>
            </a:prstGeom>
            <a:noFill/>
          </p:spPr>
          <p:txBody>
            <a:bodyPr wrap="square" rtlCol="0">
              <a:spAutoFit/>
            </a:bodyPr>
            <a:lstStyle/>
            <a:p>
              <a:pPr algn="ctr"/>
              <a:r>
                <a:rPr lang="en-US" sz="2000" b="1" dirty="0">
                  <a:solidFill>
                    <a:schemeClr val="bg1"/>
                  </a:solidFill>
                  <a:latin typeface="Arial Rounded MT Bold" panose="020F0704030504030204" charset="0"/>
                  <a:cs typeface="Arial Rounded MT Bold" panose="020F0704030504030204" charset="0"/>
                </a:rPr>
                <a:t>SPEED &amp; HELMET DETECTION</a:t>
              </a:r>
            </a:p>
          </p:txBody>
        </p:sp>
        <p:sp>
          <p:nvSpPr>
            <p:cNvPr id="15" name="Text Box 28">
              <a:extLst>
                <a:ext uri="{FF2B5EF4-FFF2-40B4-BE49-F238E27FC236}">
                  <a16:creationId xmlns:a16="http://schemas.microsoft.com/office/drawing/2014/main" id="{01EB65E1-1288-7C05-440B-247F5AA66D1D}"/>
                </a:ext>
              </a:extLst>
            </p:cNvPr>
            <p:cNvSpPr txBox="1"/>
            <p:nvPr/>
          </p:nvSpPr>
          <p:spPr>
            <a:xfrm>
              <a:off x="2019776" y="4753288"/>
              <a:ext cx="4491489" cy="451971"/>
            </a:xfrm>
            <a:prstGeom prst="rect">
              <a:avLst/>
            </a:prstGeom>
            <a:noFill/>
          </p:spPr>
          <p:txBody>
            <a:bodyPr wrap="square" rtlCol="0">
              <a:spAutoFit/>
            </a:bodyPr>
            <a:lstStyle/>
            <a:p>
              <a:pPr algn="ctr"/>
              <a:r>
                <a:rPr lang="en-US" sz="2000" b="1" dirty="0">
                  <a:solidFill>
                    <a:schemeClr val="bg1"/>
                  </a:solidFill>
                  <a:latin typeface="Arial Rounded MT Bold" panose="020F0704030504030204" charset="0"/>
                  <a:cs typeface="Arial Rounded MT Bold" panose="020F0704030504030204" charset="0"/>
                </a:rPr>
                <a:t>NUMBER PLATE DETECTION</a:t>
              </a:r>
            </a:p>
          </p:txBody>
        </p:sp>
        <p:sp>
          <p:nvSpPr>
            <p:cNvPr id="20" name="TextBox 19">
              <a:extLst>
                <a:ext uri="{FF2B5EF4-FFF2-40B4-BE49-F238E27FC236}">
                  <a16:creationId xmlns:a16="http://schemas.microsoft.com/office/drawing/2014/main" id="{E6A24F99-38AC-4C72-AA61-800478288C34}"/>
                </a:ext>
              </a:extLst>
            </p:cNvPr>
            <p:cNvSpPr txBox="1"/>
            <p:nvPr/>
          </p:nvSpPr>
          <p:spPr>
            <a:xfrm>
              <a:off x="7704009" y="4696759"/>
              <a:ext cx="2747645" cy="1107996"/>
            </a:xfrm>
            <a:prstGeom prst="rect">
              <a:avLst/>
            </a:prstGeom>
            <a:solidFill>
              <a:srgbClr val="660066"/>
            </a:solidFill>
            <a:ln>
              <a:solidFill>
                <a:srgbClr val="660066"/>
              </a:solidFill>
            </a:ln>
            <a:scene3d>
              <a:camera prst="obliqueTopRight"/>
              <a:lightRig rig="threePt" dir="t"/>
            </a:scene3d>
            <a:sp3d>
              <a:bevelT w="139700" h="139700" prst="divot"/>
            </a:sp3d>
          </p:spPr>
          <p:txBody>
            <a:bodyPr wrap="square" rtlCol="0">
              <a:spAutoFit/>
            </a:bodyPr>
            <a:lstStyle/>
            <a:p>
              <a:pPr algn="ctr"/>
              <a:endParaRPr lang="en-IN" sz="1600" dirty="0">
                <a:solidFill>
                  <a:schemeClr val="bg1"/>
                </a:solidFill>
                <a:latin typeface="Arial Black" panose="020B0A04020102020204" pitchFamily="34" charset="0"/>
              </a:endParaRPr>
            </a:p>
            <a:p>
              <a:pPr algn="ctr"/>
              <a:r>
                <a:rPr lang="en-IN" sz="1600" dirty="0">
                  <a:solidFill>
                    <a:schemeClr val="bg1"/>
                  </a:solidFill>
                  <a:latin typeface="Arial Black" panose="020B0A04020102020204" pitchFamily="34" charset="0"/>
                </a:rPr>
                <a:t>AUTOMATIC FINE GENERATION</a:t>
              </a:r>
            </a:p>
            <a:p>
              <a:pPr algn="ctr"/>
              <a:endParaRPr lang="en-IN" sz="1600"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070BBC75-347F-4A67-7361-94F658A95D89}"/>
                </a:ext>
              </a:extLst>
            </p:cNvPr>
            <p:cNvSpPr txBox="1"/>
            <p:nvPr/>
          </p:nvSpPr>
          <p:spPr>
            <a:xfrm>
              <a:off x="7683072" y="2890290"/>
              <a:ext cx="2758149" cy="1323439"/>
            </a:xfrm>
            <a:prstGeom prst="rect">
              <a:avLst/>
            </a:prstGeom>
            <a:solidFill>
              <a:srgbClr val="660066"/>
            </a:solidFill>
            <a:ln>
              <a:solidFill>
                <a:srgbClr val="660066"/>
              </a:solidFill>
            </a:ln>
            <a:scene3d>
              <a:camera prst="obliqueTopRight"/>
              <a:lightRig rig="threePt" dir="t"/>
            </a:scene3d>
            <a:sp3d>
              <a:bevelT w="139700" h="139700" prst="divot"/>
            </a:sp3d>
          </p:spPr>
          <p:txBody>
            <a:bodyPr wrap="square" rtlCol="0">
              <a:spAutoFit/>
            </a:bodyPr>
            <a:lstStyle/>
            <a:p>
              <a:pPr algn="ctr"/>
              <a:endParaRPr lang="en-IN" sz="1600" dirty="0">
                <a:solidFill>
                  <a:schemeClr val="bg1"/>
                </a:solidFill>
                <a:latin typeface="Arial Black" panose="020B0A04020102020204" pitchFamily="34" charset="0"/>
              </a:endParaRPr>
            </a:p>
            <a:p>
              <a:pPr algn="ctr"/>
              <a:r>
                <a:rPr lang="en-IN" sz="1600" dirty="0">
                  <a:solidFill>
                    <a:schemeClr val="bg1"/>
                  </a:solidFill>
                  <a:latin typeface="Arial Black" panose="020B0A04020102020204" pitchFamily="34" charset="0"/>
                </a:rPr>
                <a:t>MANDATORY AWARENESS </a:t>
              </a:r>
            </a:p>
            <a:p>
              <a:pPr algn="ctr"/>
              <a:r>
                <a:rPr lang="en-IN" sz="1600" dirty="0">
                  <a:solidFill>
                    <a:schemeClr val="bg1"/>
                  </a:solidFill>
                  <a:latin typeface="Arial Black" panose="020B0A04020102020204" pitchFamily="34" charset="0"/>
                </a:rPr>
                <a:t>PROGRAMS</a:t>
              </a:r>
            </a:p>
            <a:p>
              <a:pPr algn="ctr"/>
              <a:endParaRPr lang="en-IN" sz="1600" dirty="0">
                <a:solidFill>
                  <a:schemeClr val="bg1"/>
                </a:solidFill>
                <a:latin typeface="Arial Black" panose="020B0A04020102020204" pitchFamily="34" charset="0"/>
              </a:endParaRPr>
            </a:p>
          </p:txBody>
        </p:sp>
      </p:grpSp>
      <p:graphicFrame>
        <p:nvGraphicFramePr>
          <p:cNvPr id="4" name="Diagram 3">
            <a:extLst>
              <a:ext uri="{FF2B5EF4-FFF2-40B4-BE49-F238E27FC236}">
                <a16:creationId xmlns:a16="http://schemas.microsoft.com/office/drawing/2014/main" id="{D9FAD220-E35B-481B-E5B6-23B4F0292DA3}"/>
              </a:ext>
            </a:extLst>
          </p:cNvPr>
          <p:cNvGraphicFramePr/>
          <p:nvPr>
            <p:extLst>
              <p:ext uri="{D42A27DB-BD31-4B8C-83A1-F6EECF244321}">
                <p14:modId xmlns:p14="http://schemas.microsoft.com/office/powerpoint/2010/main" val="3203304119"/>
              </p:ext>
            </p:extLst>
          </p:nvPr>
        </p:nvGraphicFramePr>
        <p:xfrm>
          <a:off x="529389" y="-475197"/>
          <a:ext cx="9809748" cy="54938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1247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6F58A2-7AA5-FA34-C1B3-04DD9B833A10}"/>
              </a:ext>
            </a:extLst>
          </p:cNvPr>
          <p:cNvSpPr txBox="1"/>
          <p:nvPr/>
        </p:nvSpPr>
        <p:spPr>
          <a:xfrm>
            <a:off x="1058778" y="181195"/>
            <a:ext cx="9865895" cy="646331"/>
          </a:xfrm>
          <a:prstGeom prst="rect">
            <a:avLst/>
          </a:prstGeom>
          <a:noFill/>
        </p:spPr>
        <p:txBody>
          <a:bodyPr wrap="square">
            <a:spAutoFit/>
          </a:bodyPr>
          <a:lstStyle/>
          <a:p>
            <a:pPr algn="ctr"/>
            <a:r>
              <a:rPr lang="en-IN" sz="3600" b="1" dirty="0">
                <a:solidFill>
                  <a:srgbClr val="000046"/>
                </a:solidFill>
                <a:latin typeface="Nunito" pitchFamily="2" charset="0"/>
              </a:rPr>
              <a:t>Implementation Details</a:t>
            </a:r>
          </a:p>
        </p:txBody>
      </p:sp>
      <p:sp>
        <p:nvSpPr>
          <p:cNvPr id="3" name="TextBox 2">
            <a:extLst>
              <a:ext uri="{FF2B5EF4-FFF2-40B4-BE49-F238E27FC236}">
                <a16:creationId xmlns:a16="http://schemas.microsoft.com/office/drawing/2014/main" id="{C1437CBF-1F76-1F8B-229D-344B9BC2D57A}"/>
              </a:ext>
            </a:extLst>
          </p:cNvPr>
          <p:cNvSpPr txBox="1"/>
          <p:nvPr/>
        </p:nvSpPr>
        <p:spPr>
          <a:xfrm>
            <a:off x="665744" y="1120479"/>
            <a:ext cx="5221709" cy="3323987"/>
          </a:xfrm>
          <a:prstGeom prst="rect">
            <a:avLst/>
          </a:prstGeom>
          <a:noFill/>
        </p:spPr>
        <p:txBody>
          <a:bodyPr wrap="square">
            <a:spAutoFit/>
          </a:bodyPr>
          <a:lstStyle/>
          <a:p>
            <a:pPr marL="171450" indent="-171450">
              <a:buFont typeface="Arial" panose="020B0604020202020204" pitchFamily="34" charset="0"/>
              <a:buChar char="•"/>
            </a:pPr>
            <a:r>
              <a:rPr lang="en-US" sz="1400" b="1" i="0" dirty="0">
                <a:solidFill>
                  <a:srgbClr val="000046"/>
                </a:solidFill>
                <a:effectLst/>
                <a:latin typeface="Sitka Subheading" pitchFamily="2" charset="0"/>
              </a:rPr>
              <a:t>Vehicle Detection</a:t>
            </a:r>
            <a:r>
              <a:rPr lang="en-US" sz="1400" i="0" dirty="0">
                <a:solidFill>
                  <a:srgbClr val="000046"/>
                </a:solidFill>
                <a:effectLst/>
                <a:latin typeface="Sitka Subheading" pitchFamily="2" charset="0"/>
              </a:rPr>
              <a:t>: Computer vision techniques were utilized to continuously monitor the road and detect passing vehicles accurately.</a:t>
            </a:r>
          </a:p>
          <a:p>
            <a:pPr marL="171450" indent="-171450">
              <a:buFont typeface="Arial" panose="020B0604020202020204" pitchFamily="34" charset="0"/>
              <a:buChar char="•"/>
            </a:pPr>
            <a:endParaRPr lang="en-US" sz="1400" i="0" dirty="0">
              <a:solidFill>
                <a:srgbClr val="000046"/>
              </a:solidFill>
              <a:effectLst/>
              <a:latin typeface="Sitka Subheading" pitchFamily="2" charset="0"/>
            </a:endParaRPr>
          </a:p>
          <a:p>
            <a:pPr marL="171450" indent="-171450">
              <a:buFont typeface="Arial" panose="020B0604020202020204" pitchFamily="34" charset="0"/>
              <a:buChar char="•"/>
            </a:pPr>
            <a:r>
              <a:rPr lang="en-US" sz="1400" b="1" i="0" dirty="0">
                <a:solidFill>
                  <a:srgbClr val="000046"/>
                </a:solidFill>
                <a:effectLst/>
                <a:latin typeface="Sitka Subheading" pitchFamily="2" charset="0"/>
              </a:rPr>
              <a:t>Violation Detection</a:t>
            </a:r>
            <a:r>
              <a:rPr lang="en-US" sz="1400" i="0" dirty="0">
                <a:solidFill>
                  <a:srgbClr val="000046"/>
                </a:solidFill>
                <a:effectLst/>
                <a:latin typeface="Sitka Subheading" pitchFamily="2" charset="0"/>
              </a:rPr>
              <a:t>: Overspeed, helmet, and license plate detection algorithms were employed to identify violations swiftly. To achieve accurate overspeed detection, we implemented dynamic speed limit boards. These boards dynamically set the speed limit based on traffic conditions, allowing us to swiftly identify vehicles exceeding the designated speed threshold.</a:t>
            </a:r>
          </a:p>
          <a:p>
            <a:pPr marL="171450" indent="-171450">
              <a:buFont typeface="Arial" panose="020B0604020202020204" pitchFamily="34" charset="0"/>
              <a:buChar char="•"/>
            </a:pPr>
            <a:endParaRPr lang="en-US" sz="1400"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Violation Flagging and Notification</a:t>
            </a:r>
            <a:r>
              <a:rPr lang="en-US" sz="1400" dirty="0">
                <a:solidFill>
                  <a:srgbClr val="000046"/>
                </a:solidFill>
                <a:latin typeface="Sitka Subheading" pitchFamily="2" charset="0"/>
              </a:rPr>
              <a:t>: Detected violations were flagged, details recorded, and authorities and vehicle owners were promptly notified via SMS or email.</a:t>
            </a:r>
            <a:endParaRPr lang="en-IN" sz="1400" dirty="0">
              <a:solidFill>
                <a:srgbClr val="000046"/>
              </a:solidFill>
              <a:latin typeface="Sitka Subheading" pitchFamily="2" charset="0"/>
            </a:endParaRPr>
          </a:p>
        </p:txBody>
      </p:sp>
      <p:pic>
        <p:nvPicPr>
          <p:cNvPr id="1028" name="Picture 4">
            <a:extLst>
              <a:ext uri="{FF2B5EF4-FFF2-40B4-BE49-F238E27FC236}">
                <a16:creationId xmlns:a16="http://schemas.microsoft.com/office/drawing/2014/main" id="{2E25B968-251E-7CC8-2807-583755022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30" t="23618" r="11423" b="27801"/>
          <a:stretch/>
        </p:blipFill>
        <p:spPr bwMode="auto">
          <a:xfrm>
            <a:off x="5289415" y="4814267"/>
            <a:ext cx="1613169" cy="1528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E6EE1A-3064-3FCA-C72F-90915F221240}"/>
              </a:ext>
            </a:extLst>
          </p:cNvPr>
          <p:cNvSpPr txBox="1"/>
          <p:nvPr/>
        </p:nvSpPr>
        <p:spPr>
          <a:xfrm>
            <a:off x="6545177" y="1113692"/>
            <a:ext cx="5221709" cy="3539430"/>
          </a:xfrm>
          <a:prstGeom prst="rect">
            <a:avLst/>
          </a:prstGeom>
          <a:noFill/>
        </p:spPr>
        <p:txBody>
          <a:bodyPr wrap="square">
            <a:spAutoFit/>
          </a:bodyPr>
          <a:lstStyle/>
          <a:p>
            <a:pPr marL="171450" indent="-171450">
              <a:buFont typeface="Arial" panose="020B0604020202020204" pitchFamily="34" charset="0"/>
              <a:buChar char="•"/>
            </a:pPr>
            <a:r>
              <a:rPr lang="en-US" sz="1400" b="1" dirty="0">
                <a:solidFill>
                  <a:srgbClr val="000046"/>
                </a:solidFill>
                <a:latin typeface="Sitka Subheading" pitchFamily="2" charset="0"/>
              </a:rPr>
              <a:t>AI Voice Announcement for Violations</a:t>
            </a:r>
            <a:r>
              <a:rPr lang="en-US" sz="1400" dirty="0">
                <a:solidFill>
                  <a:srgbClr val="000046"/>
                </a:solidFill>
                <a:latin typeface="Sitka Subheading" pitchFamily="2" charset="0"/>
              </a:rPr>
              <a:t>: An AI-powered voice system was implemented to announce vehicle numbers violating traffic rules, advising drivers to slow down or adhere to regulations in real-time.</a:t>
            </a:r>
            <a:endParaRPr lang="en-IN" sz="1400" dirty="0"/>
          </a:p>
          <a:p>
            <a:pPr marL="171450" indent="-171450">
              <a:buFont typeface="Arial" panose="020B0604020202020204" pitchFamily="34" charset="0"/>
              <a:buChar char="•"/>
            </a:pPr>
            <a:endParaRPr lang="en-US" sz="1400" b="1"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Mandatory Awareness Program</a:t>
            </a:r>
            <a:r>
              <a:rPr lang="en-US" sz="1400" dirty="0">
                <a:solidFill>
                  <a:srgbClr val="000046"/>
                </a:solidFill>
                <a:latin typeface="Sitka Subheading" pitchFamily="2" charset="0"/>
              </a:rPr>
              <a:t>: It automatically sent invitations, including photos of the violation, to flagged vehicle owners, ensuring they were informed about road safety and traffic rules through mandatory online awareness programs.</a:t>
            </a:r>
          </a:p>
          <a:p>
            <a:endParaRPr lang="en-US" sz="1400" dirty="0">
              <a:solidFill>
                <a:srgbClr val="000046"/>
              </a:solidFill>
              <a:latin typeface="Sitka Subheading" pitchFamily="2" charset="0"/>
            </a:endParaRPr>
          </a:p>
          <a:p>
            <a:pPr marL="171450" indent="-171450">
              <a:buFont typeface="Arial" panose="020B0604020202020204" pitchFamily="34" charset="0"/>
              <a:buChar char="•"/>
            </a:pPr>
            <a:r>
              <a:rPr lang="en-US" sz="1400" b="1" dirty="0">
                <a:solidFill>
                  <a:srgbClr val="000046"/>
                </a:solidFill>
                <a:latin typeface="Sitka Subheading" pitchFamily="2" charset="0"/>
              </a:rPr>
              <a:t>Fine Payment System</a:t>
            </a:r>
            <a:r>
              <a:rPr lang="en-US" sz="1400" dirty="0">
                <a:solidFill>
                  <a:srgbClr val="000046"/>
                </a:solidFill>
                <a:latin typeface="Sitka Subheading" pitchFamily="2" charset="0"/>
              </a:rPr>
              <a:t>: A secure online platform was developed for fine payment, integrated with Stripe or PayPal, and vehicle owners were notified of fines for secure online transactions.</a:t>
            </a:r>
          </a:p>
          <a:p>
            <a:pPr marL="171450" indent="-171450">
              <a:buFont typeface="Arial" panose="020B0604020202020204" pitchFamily="34" charset="0"/>
              <a:buChar char="•"/>
            </a:pPr>
            <a:endParaRPr lang="en-US" sz="1400" dirty="0">
              <a:solidFill>
                <a:srgbClr val="000046"/>
              </a:solidFill>
              <a:latin typeface="Sitka Subheading" pitchFamily="2" charset="0"/>
            </a:endParaRPr>
          </a:p>
        </p:txBody>
      </p:sp>
      <p:pic>
        <p:nvPicPr>
          <p:cNvPr id="7" name="Picture 2" descr="Helmet detection on Yolov5 using Jetson Nano 2GB | by Dany Petkar | Medium">
            <a:extLst>
              <a:ext uri="{FF2B5EF4-FFF2-40B4-BE49-F238E27FC236}">
                <a16:creationId xmlns:a16="http://schemas.microsoft.com/office/drawing/2014/main" id="{09C87B69-C8C7-7367-FAB0-452629685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78" y="4583329"/>
            <a:ext cx="2061411" cy="1863427"/>
          </a:xfrm>
          <a:prstGeom prst="rect">
            <a:avLst/>
          </a:prstGeom>
          <a:noFill/>
          <a:ln>
            <a:solidFill>
              <a:schemeClr val="tx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C61BFF3-2F6F-7513-B7DF-3755DEED1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463" y="4547803"/>
            <a:ext cx="2061412" cy="20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13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099093-9873-52EA-5BBB-25BA7ED05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51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4" name="Picture 3">
            <a:extLst>
              <a:ext uri="{FF2B5EF4-FFF2-40B4-BE49-F238E27FC236}">
                <a16:creationId xmlns:a16="http://schemas.microsoft.com/office/drawing/2014/main" id="{2DB98804-F279-DAFF-F6E8-209DDAD53277}"/>
              </a:ext>
            </a:extLst>
          </p:cNvPr>
          <p:cNvPicPr>
            <a:picLocks noChangeAspect="1"/>
          </p:cNvPicPr>
          <p:nvPr/>
        </p:nvPicPr>
        <p:blipFill>
          <a:blip r:embed="rId3"/>
          <a:stretch>
            <a:fillRect/>
          </a:stretch>
        </p:blipFill>
        <p:spPr>
          <a:xfrm>
            <a:off x="4781446" y="1752870"/>
            <a:ext cx="3562933" cy="3613216"/>
          </a:xfrm>
          <a:prstGeom prst="rect">
            <a:avLst/>
          </a:prstGeom>
          <a:ln w="228600" cap="sq" cmpd="thickThin">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78F57A77-CA0B-C035-921C-6B676AA8D23B}"/>
              </a:ext>
            </a:extLst>
          </p:cNvPr>
          <p:cNvSpPr txBox="1"/>
          <p:nvPr/>
        </p:nvSpPr>
        <p:spPr>
          <a:xfrm>
            <a:off x="4989095" y="924473"/>
            <a:ext cx="6096000" cy="421013"/>
          </a:xfrm>
          <a:prstGeom prst="rect">
            <a:avLst/>
          </a:prstGeom>
          <a:noFill/>
        </p:spPr>
        <p:txBody>
          <a:bodyPr wrap="square">
            <a:spAutoFit/>
          </a:bodyPr>
          <a:lstStyle/>
          <a:p>
            <a:pPr marL="0" indent="0" algn="l">
              <a:lnSpc>
                <a:spcPts val="2734"/>
              </a:lnSpc>
              <a:buNone/>
            </a:pPr>
            <a:r>
              <a:rPr lang="en-US" sz="1800" b="1" dirty="0">
                <a:solidFill>
                  <a:srgbClr val="2D4DF2"/>
                </a:solidFill>
                <a:latin typeface="Nunito" pitchFamily="34" charset="0"/>
                <a:ea typeface="Nunito" pitchFamily="34" charset="-122"/>
                <a:cs typeface="Nunito" pitchFamily="34" charset="-120"/>
              </a:rPr>
              <a:t>Traffic Violation Detection</a:t>
            </a:r>
            <a:endParaRPr lang="en-US" sz="1800" dirty="0"/>
          </a:p>
        </p:txBody>
      </p:sp>
      <p:grpSp>
        <p:nvGrpSpPr>
          <p:cNvPr id="7" name="Group 6">
            <a:extLst>
              <a:ext uri="{FF2B5EF4-FFF2-40B4-BE49-F238E27FC236}">
                <a16:creationId xmlns:a16="http://schemas.microsoft.com/office/drawing/2014/main" id="{4251506A-BC8E-A834-6D49-74DD754A3569}"/>
              </a:ext>
            </a:extLst>
          </p:cNvPr>
          <p:cNvGrpSpPr/>
          <p:nvPr/>
        </p:nvGrpSpPr>
        <p:grpSpPr>
          <a:xfrm>
            <a:off x="4489152" y="924473"/>
            <a:ext cx="499943" cy="493207"/>
            <a:chOff x="2389154" y="3649861"/>
            <a:chExt cx="499943" cy="499943"/>
          </a:xfrm>
        </p:grpSpPr>
        <p:sp>
          <p:nvSpPr>
            <p:cNvPr id="8" name="Shape 2">
              <a:extLst>
                <a:ext uri="{FF2B5EF4-FFF2-40B4-BE49-F238E27FC236}">
                  <a16:creationId xmlns:a16="http://schemas.microsoft.com/office/drawing/2014/main" id="{DFB1D395-E6C7-ECD5-5F88-C67C33449B83}"/>
                </a:ext>
              </a:extLst>
            </p:cNvPr>
            <p:cNvSpPr/>
            <p:nvPr/>
          </p:nvSpPr>
          <p:spPr>
            <a:xfrm>
              <a:off x="2389154" y="3649861"/>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ADCA13AC-2483-A211-4CDA-62655EA37C03}"/>
                </a:ext>
              </a:extLst>
            </p:cNvPr>
            <p:cNvSpPr/>
            <p:nvPr/>
          </p:nvSpPr>
          <p:spPr>
            <a:xfrm>
              <a:off x="2498288" y="3649861"/>
              <a:ext cx="287196" cy="416481"/>
            </a:xfrm>
            <a:prstGeom prst="rect">
              <a:avLst/>
            </a:prstGeom>
            <a:noFill/>
            <a:ln/>
          </p:spPr>
          <p:txBody>
            <a:bodyPr wrap="none" rtlCol="0" anchor="t"/>
            <a:lstStyle/>
            <a:p>
              <a:pPr marL="0" indent="0" algn="ctr">
                <a:lnSpc>
                  <a:spcPts val="3281"/>
                </a:lnSpc>
                <a:buNone/>
              </a:pPr>
              <a:r>
                <a:rPr lang="en-US" sz="2000" b="1" dirty="0">
                  <a:solidFill>
                    <a:srgbClr val="2D4DF2"/>
                  </a:solidFill>
                  <a:latin typeface="Nunito" pitchFamily="34" charset="0"/>
                  <a:ea typeface="Nunito" pitchFamily="34" charset="-122"/>
                  <a:cs typeface="Nunito" pitchFamily="34" charset="-120"/>
                </a:rPr>
                <a:t>1</a:t>
              </a:r>
              <a:endParaRPr lang="en-US" sz="2000" dirty="0"/>
            </a:p>
          </p:txBody>
        </p:sp>
      </p:grpSp>
      <p:pic>
        <p:nvPicPr>
          <p:cNvPr id="10" name="Picture 9">
            <a:extLst>
              <a:ext uri="{FF2B5EF4-FFF2-40B4-BE49-F238E27FC236}">
                <a16:creationId xmlns:a16="http://schemas.microsoft.com/office/drawing/2014/main" id="{816A05A1-6C06-D3FB-4C67-41B6EF561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322" y="1345486"/>
            <a:ext cx="3062088" cy="424695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33904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099093-9873-52EA-5BBB-25BA7ED05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51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sp>
        <p:nvSpPr>
          <p:cNvPr id="6" name="TextBox 5">
            <a:extLst>
              <a:ext uri="{FF2B5EF4-FFF2-40B4-BE49-F238E27FC236}">
                <a16:creationId xmlns:a16="http://schemas.microsoft.com/office/drawing/2014/main" id="{78F57A77-CA0B-C035-921C-6B676AA8D23B}"/>
              </a:ext>
            </a:extLst>
          </p:cNvPr>
          <p:cNvSpPr txBox="1"/>
          <p:nvPr/>
        </p:nvSpPr>
        <p:spPr>
          <a:xfrm>
            <a:off x="4989095" y="924473"/>
            <a:ext cx="6096000" cy="421013"/>
          </a:xfrm>
          <a:prstGeom prst="rect">
            <a:avLst/>
          </a:prstGeom>
          <a:noFill/>
        </p:spPr>
        <p:txBody>
          <a:bodyPr wrap="square">
            <a:spAutoFit/>
          </a:bodyPr>
          <a:lstStyle/>
          <a:p>
            <a:pPr marL="0" indent="0" algn="l">
              <a:lnSpc>
                <a:spcPts val="2734"/>
              </a:lnSpc>
              <a:buNone/>
            </a:pPr>
            <a:r>
              <a:rPr lang="en-US" sz="1800" b="1" dirty="0">
                <a:solidFill>
                  <a:srgbClr val="2D4DF2"/>
                </a:solidFill>
                <a:latin typeface="Nunito" pitchFamily="34" charset="0"/>
                <a:ea typeface="Nunito" pitchFamily="34" charset="-122"/>
                <a:cs typeface="Nunito" pitchFamily="34" charset="-120"/>
              </a:rPr>
              <a:t>Traffic Violation Detection – Number Plate Detection</a:t>
            </a:r>
            <a:endParaRPr lang="en-US" sz="1800" dirty="0"/>
          </a:p>
        </p:txBody>
      </p:sp>
      <p:grpSp>
        <p:nvGrpSpPr>
          <p:cNvPr id="7" name="Group 6">
            <a:extLst>
              <a:ext uri="{FF2B5EF4-FFF2-40B4-BE49-F238E27FC236}">
                <a16:creationId xmlns:a16="http://schemas.microsoft.com/office/drawing/2014/main" id="{4251506A-BC8E-A834-6D49-74DD754A3569}"/>
              </a:ext>
            </a:extLst>
          </p:cNvPr>
          <p:cNvGrpSpPr/>
          <p:nvPr/>
        </p:nvGrpSpPr>
        <p:grpSpPr>
          <a:xfrm>
            <a:off x="4489152" y="924473"/>
            <a:ext cx="499943" cy="493207"/>
            <a:chOff x="2389154" y="3649861"/>
            <a:chExt cx="499943" cy="499943"/>
          </a:xfrm>
        </p:grpSpPr>
        <p:sp>
          <p:nvSpPr>
            <p:cNvPr id="8" name="Shape 2">
              <a:extLst>
                <a:ext uri="{FF2B5EF4-FFF2-40B4-BE49-F238E27FC236}">
                  <a16:creationId xmlns:a16="http://schemas.microsoft.com/office/drawing/2014/main" id="{DFB1D395-E6C7-ECD5-5F88-C67C33449B83}"/>
                </a:ext>
              </a:extLst>
            </p:cNvPr>
            <p:cNvSpPr/>
            <p:nvPr/>
          </p:nvSpPr>
          <p:spPr>
            <a:xfrm>
              <a:off x="2389154" y="3649861"/>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ADCA13AC-2483-A211-4CDA-62655EA37C03}"/>
                </a:ext>
              </a:extLst>
            </p:cNvPr>
            <p:cNvSpPr/>
            <p:nvPr/>
          </p:nvSpPr>
          <p:spPr>
            <a:xfrm>
              <a:off x="2498288" y="3649861"/>
              <a:ext cx="287196" cy="416481"/>
            </a:xfrm>
            <a:prstGeom prst="rect">
              <a:avLst/>
            </a:prstGeom>
            <a:noFill/>
            <a:ln/>
          </p:spPr>
          <p:txBody>
            <a:bodyPr wrap="none" rtlCol="0" anchor="t"/>
            <a:lstStyle/>
            <a:p>
              <a:pPr marL="0" indent="0" algn="ctr">
                <a:lnSpc>
                  <a:spcPts val="3281"/>
                </a:lnSpc>
                <a:buNone/>
              </a:pPr>
              <a:r>
                <a:rPr lang="en-US" sz="2000" b="1" dirty="0">
                  <a:solidFill>
                    <a:srgbClr val="2D4DF2"/>
                  </a:solidFill>
                  <a:latin typeface="Nunito" pitchFamily="34" charset="0"/>
                  <a:ea typeface="Nunito" pitchFamily="34" charset="-122"/>
                  <a:cs typeface="Nunito" pitchFamily="34" charset="-120"/>
                </a:rPr>
                <a:t>1</a:t>
              </a:r>
              <a:endParaRPr lang="en-US" sz="2000" dirty="0"/>
            </a:p>
          </p:txBody>
        </p:sp>
      </p:grpSp>
      <p:pic>
        <p:nvPicPr>
          <p:cNvPr id="2" name="Picture 2" descr="Helmet detection on Yolov5 using Jetson Nano 2GB | by Dany Petkar | Medium">
            <a:extLst>
              <a:ext uri="{FF2B5EF4-FFF2-40B4-BE49-F238E27FC236}">
                <a16:creationId xmlns:a16="http://schemas.microsoft.com/office/drawing/2014/main" id="{54DE061D-0EB5-5FF1-C07F-85F883BB6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095" y="1892179"/>
            <a:ext cx="3201721" cy="2894219"/>
          </a:xfrm>
          <a:prstGeom prst="rect">
            <a:avLst/>
          </a:prstGeom>
          <a:noFill/>
          <a:ln>
            <a:solidFill>
              <a:schemeClr val="tx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CCD9009-921A-28A6-708E-90881CDF65D7}"/>
              </a:ext>
            </a:extLst>
          </p:cNvPr>
          <p:cNvPicPr>
            <a:picLocks noChangeAspect="1"/>
          </p:cNvPicPr>
          <p:nvPr/>
        </p:nvPicPr>
        <p:blipFill rotWithShape="1">
          <a:blip r:embed="rId4">
            <a:extLst>
              <a:ext uri="{28A0092B-C50C-407E-A947-70E740481C1C}">
                <a14:useLocalDpi xmlns:a14="http://schemas.microsoft.com/office/drawing/2010/main" val="0"/>
              </a:ext>
            </a:extLst>
          </a:blip>
          <a:srcRect t="24269" r="12017" b="14912"/>
          <a:stretch/>
        </p:blipFill>
        <p:spPr>
          <a:xfrm>
            <a:off x="9308063" y="1892179"/>
            <a:ext cx="1902355" cy="4402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a:extLst>
              <a:ext uri="{FF2B5EF4-FFF2-40B4-BE49-F238E27FC236}">
                <a16:creationId xmlns:a16="http://schemas.microsoft.com/office/drawing/2014/main" id="{DF20B56E-5838-9B35-E04B-A76D16FFB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062" y="2748738"/>
            <a:ext cx="1902355" cy="59055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3" name="Picture 12">
            <a:extLst>
              <a:ext uri="{FF2B5EF4-FFF2-40B4-BE49-F238E27FC236}">
                <a16:creationId xmlns:a16="http://schemas.microsoft.com/office/drawing/2014/main" id="{6D7FD3CD-2E01-0868-B55A-47FE5054C782}"/>
              </a:ext>
            </a:extLst>
          </p:cNvPr>
          <p:cNvPicPr>
            <a:picLocks noChangeAspect="1"/>
          </p:cNvPicPr>
          <p:nvPr/>
        </p:nvPicPr>
        <p:blipFill>
          <a:blip r:embed="rId6"/>
          <a:stretch>
            <a:fillRect/>
          </a:stretch>
        </p:blipFill>
        <p:spPr>
          <a:xfrm>
            <a:off x="9602439" y="3861587"/>
            <a:ext cx="1213842" cy="8518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826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3076" name="Picture 4">
            <a:extLst>
              <a:ext uri="{FF2B5EF4-FFF2-40B4-BE49-F238E27FC236}">
                <a16:creationId xmlns:a16="http://schemas.microsoft.com/office/drawing/2014/main" id="{5EAC6CEF-65BE-C695-486F-06FA68A33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2282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68D17E9-38B3-299C-06BD-7F06B744524B}"/>
              </a:ext>
            </a:extLst>
          </p:cNvPr>
          <p:cNvGrpSpPr/>
          <p:nvPr/>
        </p:nvGrpSpPr>
        <p:grpSpPr>
          <a:xfrm>
            <a:off x="4507831" y="1106047"/>
            <a:ext cx="499943" cy="499943"/>
            <a:chOff x="4574084" y="4162068"/>
            <a:chExt cx="499943" cy="499943"/>
          </a:xfrm>
        </p:grpSpPr>
        <p:sp>
          <p:nvSpPr>
            <p:cNvPr id="11" name="Shape 9">
              <a:extLst>
                <a:ext uri="{FF2B5EF4-FFF2-40B4-BE49-F238E27FC236}">
                  <a16:creationId xmlns:a16="http://schemas.microsoft.com/office/drawing/2014/main" id="{ABA98A7C-8008-30F9-4DCE-A946942B5111}"/>
                </a:ext>
              </a:extLst>
            </p:cNvPr>
            <p:cNvSpPr/>
            <p:nvPr/>
          </p:nvSpPr>
          <p:spPr>
            <a:xfrm>
              <a:off x="4574084" y="4162068"/>
              <a:ext cx="499943" cy="499943"/>
            </a:xfrm>
            <a:prstGeom prst="roundRect">
              <a:avLst>
                <a:gd name="adj" fmla="val 80001"/>
              </a:avLst>
            </a:prstGeom>
            <a:solidFill>
              <a:srgbClr val="F3F3FF"/>
            </a:solidFill>
            <a:ln w="22860">
              <a:solidFill>
                <a:srgbClr val="00002E"/>
              </a:solidFill>
              <a:prstDash val="solid"/>
            </a:ln>
          </p:spPr>
        </p:sp>
        <p:sp>
          <p:nvSpPr>
            <p:cNvPr id="12" name="Text 10">
              <a:extLst>
                <a:ext uri="{FF2B5EF4-FFF2-40B4-BE49-F238E27FC236}">
                  <a16:creationId xmlns:a16="http://schemas.microsoft.com/office/drawing/2014/main" id="{942B8356-6D34-B484-0A0C-D61BE27D719F}"/>
                </a:ext>
              </a:extLst>
            </p:cNvPr>
            <p:cNvSpPr/>
            <p:nvPr/>
          </p:nvSpPr>
          <p:spPr>
            <a:xfrm>
              <a:off x="4723983" y="4203740"/>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grpSp>
      <p:sp>
        <p:nvSpPr>
          <p:cNvPr id="13" name="Text 11">
            <a:extLst>
              <a:ext uri="{FF2B5EF4-FFF2-40B4-BE49-F238E27FC236}">
                <a16:creationId xmlns:a16="http://schemas.microsoft.com/office/drawing/2014/main" id="{AD91AC1E-F02F-6A95-CEF4-82E028783A89}"/>
              </a:ext>
            </a:extLst>
          </p:cNvPr>
          <p:cNvSpPr/>
          <p:nvPr/>
        </p:nvSpPr>
        <p:spPr>
          <a:xfrm>
            <a:off x="5157674" y="1147719"/>
            <a:ext cx="3044748"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AI-Analyzed Dynamic Speed Limits - Traffic Volume</a:t>
            </a:r>
            <a:endParaRPr lang="en-US" sz="2187" dirty="0"/>
          </a:p>
        </p:txBody>
      </p:sp>
      <p:pic>
        <p:nvPicPr>
          <p:cNvPr id="15" name="WhatsApp Video 2023-08-25 at 7.00.13 PM">
            <a:hlinkClick r:id="" action="ppaction://media"/>
            <a:extLst>
              <a:ext uri="{FF2B5EF4-FFF2-40B4-BE49-F238E27FC236}">
                <a16:creationId xmlns:a16="http://schemas.microsoft.com/office/drawing/2014/main" id="{AD4AC5B7-3D39-703F-564A-94BCC285D2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7831" y="1927228"/>
            <a:ext cx="3492829" cy="4338045"/>
          </a:xfrm>
          <a:prstGeom prst="rect">
            <a:avLst/>
          </a:prstGeom>
        </p:spPr>
      </p:pic>
      <p:pic>
        <p:nvPicPr>
          <p:cNvPr id="16" name="Picture 15">
            <a:extLst>
              <a:ext uri="{FF2B5EF4-FFF2-40B4-BE49-F238E27FC236}">
                <a16:creationId xmlns:a16="http://schemas.microsoft.com/office/drawing/2014/main" id="{22B2322D-0EDD-CA53-8E71-93B0D6CA360B}"/>
              </a:ext>
            </a:extLst>
          </p:cNvPr>
          <p:cNvPicPr>
            <a:picLocks noChangeAspect="1"/>
          </p:cNvPicPr>
          <p:nvPr/>
        </p:nvPicPr>
        <p:blipFill rotWithShape="1">
          <a:blip r:embed="rId6">
            <a:extLst>
              <a:ext uri="{28A0092B-C50C-407E-A947-70E740481C1C}">
                <a14:useLocalDpi xmlns:a14="http://schemas.microsoft.com/office/drawing/2010/main" val="0"/>
              </a:ext>
            </a:extLst>
          </a:blip>
          <a:srcRect r="10243"/>
          <a:stretch>
            <a:fillRect/>
          </a:stretch>
        </p:blipFill>
        <p:spPr>
          <a:xfrm>
            <a:off x="8473045" y="1927228"/>
            <a:ext cx="3396687" cy="3238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8" name="TextBox 17">
            <a:extLst>
              <a:ext uri="{FF2B5EF4-FFF2-40B4-BE49-F238E27FC236}">
                <a16:creationId xmlns:a16="http://schemas.microsoft.com/office/drawing/2014/main" id="{8EC06F05-96EE-28C0-AAA3-DE61BABFFC0E}"/>
              </a:ext>
            </a:extLst>
          </p:cNvPr>
          <p:cNvSpPr txBox="1"/>
          <p:nvPr/>
        </p:nvSpPr>
        <p:spPr>
          <a:xfrm>
            <a:off x="9123948" y="5336052"/>
            <a:ext cx="2586789" cy="421013"/>
          </a:xfrm>
          <a:prstGeom prst="rect">
            <a:avLst/>
          </a:prstGeom>
          <a:noFill/>
        </p:spPr>
        <p:txBody>
          <a:bodyPr wrap="square">
            <a:spAutoFit/>
          </a:bodyPr>
          <a:lstStyle/>
          <a:p>
            <a:pPr marL="0" indent="0" algn="l">
              <a:lnSpc>
                <a:spcPts val="2734"/>
              </a:lnSpc>
              <a:buNone/>
            </a:pPr>
            <a:r>
              <a:rPr lang="en-US" sz="1800" b="1" dirty="0">
                <a:solidFill>
                  <a:srgbClr val="015F98"/>
                </a:solidFill>
                <a:latin typeface="Nunito" pitchFamily="34" charset="0"/>
                <a:ea typeface="Nunito" pitchFamily="34" charset="-122"/>
                <a:cs typeface="Nunito" pitchFamily="34" charset="-120"/>
              </a:rPr>
              <a:t>@Tidel Park , Chennai</a:t>
            </a:r>
            <a:endParaRPr lang="en-US" sz="1800" dirty="0"/>
          </a:p>
        </p:txBody>
      </p:sp>
    </p:spTree>
    <p:extLst>
      <p:ext uri="{BB962C8B-B14F-4D97-AF65-F5344CB8AC3E}">
        <p14:creationId xmlns:p14="http://schemas.microsoft.com/office/powerpoint/2010/main" val="14046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A7B5B9-C3FC-0C03-A1FE-1FCAD83056A2}"/>
              </a:ext>
            </a:extLst>
          </p:cNvPr>
          <p:cNvSpPr txBox="1"/>
          <p:nvPr/>
        </p:nvSpPr>
        <p:spPr>
          <a:xfrm>
            <a:off x="4507831" y="56148"/>
            <a:ext cx="6096000" cy="728661"/>
          </a:xfrm>
          <a:prstGeom prst="rect">
            <a:avLst/>
          </a:prstGeom>
          <a:noFill/>
        </p:spPr>
        <p:txBody>
          <a:bodyPr wrap="square">
            <a:spAutoFit/>
          </a:bodyPr>
          <a:lstStyle/>
          <a:p>
            <a:pPr marL="0" indent="0">
              <a:lnSpc>
                <a:spcPts val="5468"/>
              </a:lnSpc>
              <a:buNone/>
            </a:pPr>
            <a:r>
              <a:rPr lang="en-US" sz="2800" b="1" dirty="0">
                <a:solidFill>
                  <a:srgbClr val="000046"/>
                </a:solidFill>
                <a:latin typeface="Nunito" pitchFamily="34" charset="0"/>
                <a:ea typeface="Nunito" pitchFamily="34" charset="-122"/>
                <a:cs typeface="Nunito" pitchFamily="34" charset="-120"/>
              </a:rPr>
              <a:t>Live Demonstrations</a:t>
            </a:r>
            <a:endParaRPr lang="en-US" sz="2800" dirty="0">
              <a:solidFill>
                <a:srgbClr val="000046"/>
              </a:solidFill>
            </a:endParaRPr>
          </a:p>
        </p:txBody>
      </p:sp>
      <p:pic>
        <p:nvPicPr>
          <p:cNvPr id="4098" name="Picture 2">
            <a:extLst>
              <a:ext uri="{FF2B5EF4-FFF2-40B4-BE49-F238E27FC236}">
                <a16:creationId xmlns:a16="http://schemas.microsoft.com/office/drawing/2014/main" id="{05B1EE88-1662-BC0D-452F-B8257CB93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1105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14D9BEF-4876-D53A-A076-8D6F7A7FFDBD}"/>
              </a:ext>
            </a:extLst>
          </p:cNvPr>
          <p:cNvGrpSpPr/>
          <p:nvPr/>
        </p:nvGrpSpPr>
        <p:grpSpPr>
          <a:xfrm>
            <a:off x="4514564" y="1041235"/>
            <a:ext cx="463137" cy="487716"/>
            <a:chOff x="4574022" y="5706070"/>
            <a:chExt cx="499943" cy="540206"/>
          </a:xfrm>
        </p:grpSpPr>
        <p:sp>
          <p:nvSpPr>
            <p:cNvPr id="2" name="Shape 14">
              <a:extLst>
                <a:ext uri="{FF2B5EF4-FFF2-40B4-BE49-F238E27FC236}">
                  <a16:creationId xmlns:a16="http://schemas.microsoft.com/office/drawing/2014/main" id="{0F7AFA70-F831-F4F3-8D89-957CB4B95F53}"/>
                </a:ext>
              </a:extLst>
            </p:cNvPr>
            <p:cNvSpPr/>
            <p:nvPr/>
          </p:nvSpPr>
          <p:spPr>
            <a:xfrm>
              <a:off x="4574022" y="5746333"/>
              <a:ext cx="499943" cy="499943"/>
            </a:xfrm>
            <a:prstGeom prst="roundRect">
              <a:avLst>
                <a:gd name="adj" fmla="val 80001"/>
              </a:avLst>
            </a:prstGeom>
            <a:solidFill>
              <a:srgbClr val="F3F3FF"/>
            </a:solidFill>
            <a:ln w="22860">
              <a:solidFill>
                <a:srgbClr val="00002E"/>
              </a:solidFill>
              <a:prstDash val="solid"/>
            </a:ln>
          </p:spPr>
        </p:sp>
        <p:sp>
          <p:nvSpPr>
            <p:cNvPr id="4" name="Text 15">
              <a:extLst>
                <a:ext uri="{FF2B5EF4-FFF2-40B4-BE49-F238E27FC236}">
                  <a16:creationId xmlns:a16="http://schemas.microsoft.com/office/drawing/2014/main" id="{17F13CAC-E8B9-B21E-0A3B-919ED4B32526}"/>
                </a:ext>
              </a:extLst>
            </p:cNvPr>
            <p:cNvSpPr/>
            <p:nvPr/>
          </p:nvSpPr>
          <p:spPr>
            <a:xfrm>
              <a:off x="4723983" y="5706070"/>
              <a:ext cx="200025" cy="416481"/>
            </a:xfrm>
            <a:prstGeom prst="rect">
              <a:avLst/>
            </a:prstGeom>
            <a:noFill/>
            <a:ln/>
          </p:spPr>
          <p:txBody>
            <a:bodyPr wrap="none" rtlCol="0" anchor="t"/>
            <a:lstStyle/>
            <a:p>
              <a:pPr marL="0" indent="0" algn="ctr">
                <a:lnSpc>
                  <a:spcPts val="3281"/>
                </a:lnSpc>
                <a:buNone/>
              </a:pPr>
              <a:r>
                <a:rPr lang="en-US" sz="2400" b="1" dirty="0">
                  <a:solidFill>
                    <a:srgbClr val="AD1F96"/>
                  </a:solidFill>
                  <a:latin typeface="Nunito" pitchFamily="34" charset="0"/>
                  <a:ea typeface="Nunito" pitchFamily="34" charset="-122"/>
                  <a:cs typeface="Nunito" pitchFamily="34" charset="-120"/>
                </a:rPr>
                <a:t>3</a:t>
              </a:r>
              <a:endParaRPr lang="en-US" sz="2624" dirty="0"/>
            </a:p>
          </p:txBody>
        </p:sp>
      </p:grpSp>
      <p:sp>
        <p:nvSpPr>
          <p:cNvPr id="5" name="Text 16">
            <a:extLst>
              <a:ext uri="{FF2B5EF4-FFF2-40B4-BE49-F238E27FC236}">
                <a16:creationId xmlns:a16="http://schemas.microsoft.com/office/drawing/2014/main" id="{F9EECE9C-6B29-2617-F811-D04B790CF0C5}"/>
              </a:ext>
            </a:extLst>
          </p:cNvPr>
          <p:cNvSpPr/>
          <p:nvPr/>
        </p:nvSpPr>
        <p:spPr>
          <a:xfrm>
            <a:off x="5116622" y="1055648"/>
            <a:ext cx="3758327"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Mandatory Awareness Program Interface</a:t>
            </a:r>
            <a:endParaRPr lang="en-US" sz="2187" dirty="0"/>
          </a:p>
        </p:txBody>
      </p:sp>
      <p:pic>
        <p:nvPicPr>
          <p:cNvPr id="9" name="Picture 8">
            <a:extLst>
              <a:ext uri="{FF2B5EF4-FFF2-40B4-BE49-F238E27FC236}">
                <a16:creationId xmlns:a16="http://schemas.microsoft.com/office/drawing/2014/main" id="{80E48E49-F80B-312D-670A-F87C58443672}"/>
              </a:ext>
            </a:extLst>
          </p:cNvPr>
          <p:cNvPicPr>
            <a:picLocks noChangeAspect="1"/>
          </p:cNvPicPr>
          <p:nvPr/>
        </p:nvPicPr>
        <p:blipFill>
          <a:blip r:embed="rId3"/>
          <a:stretch>
            <a:fillRect/>
          </a:stretch>
        </p:blipFill>
        <p:spPr>
          <a:xfrm>
            <a:off x="4366178" y="3629867"/>
            <a:ext cx="3902821" cy="2216667"/>
          </a:xfrm>
          <a:prstGeom prst="rect">
            <a:avLst/>
          </a:prstGeom>
        </p:spPr>
      </p:pic>
      <p:pic>
        <p:nvPicPr>
          <p:cNvPr id="12" name="Picture 11">
            <a:extLst>
              <a:ext uri="{FF2B5EF4-FFF2-40B4-BE49-F238E27FC236}">
                <a16:creationId xmlns:a16="http://schemas.microsoft.com/office/drawing/2014/main" id="{96FD5080-4454-F584-8356-4F806FA8AD6A}"/>
              </a:ext>
            </a:extLst>
          </p:cNvPr>
          <p:cNvPicPr>
            <a:picLocks noChangeAspect="1"/>
          </p:cNvPicPr>
          <p:nvPr/>
        </p:nvPicPr>
        <p:blipFill>
          <a:blip r:embed="rId4"/>
          <a:stretch>
            <a:fillRect/>
          </a:stretch>
        </p:blipFill>
        <p:spPr>
          <a:xfrm>
            <a:off x="4333227" y="1901193"/>
            <a:ext cx="3902820" cy="1153968"/>
          </a:xfrm>
          <a:prstGeom prst="rect">
            <a:avLst/>
          </a:prstGeom>
        </p:spPr>
      </p:pic>
      <p:pic>
        <p:nvPicPr>
          <p:cNvPr id="14" name="Picture 13">
            <a:extLst>
              <a:ext uri="{FF2B5EF4-FFF2-40B4-BE49-F238E27FC236}">
                <a16:creationId xmlns:a16="http://schemas.microsoft.com/office/drawing/2014/main" id="{C87E87DE-1058-965D-B7BA-A6D75910731C}"/>
              </a:ext>
            </a:extLst>
          </p:cNvPr>
          <p:cNvPicPr>
            <a:picLocks noChangeAspect="1"/>
          </p:cNvPicPr>
          <p:nvPr/>
        </p:nvPicPr>
        <p:blipFill>
          <a:blip r:embed="rId5"/>
          <a:stretch>
            <a:fillRect/>
          </a:stretch>
        </p:blipFill>
        <p:spPr>
          <a:xfrm>
            <a:off x="8424124" y="3629866"/>
            <a:ext cx="3646595" cy="2216666"/>
          </a:xfrm>
          <a:prstGeom prst="rect">
            <a:avLst/>
          </a:prstGeom>
        </p:spPr>
      </p:pic>
      <p:pic>
        <p:nvPicPr>
          <p:cNvPr id="18" name="Picture 17">
            <a:extLst>
              <a:ext uri="{FF2B5EF4-FFF2-40B4-BE49-F238E27FC236}">
                <a16:creationId xmlns:a16="http://schemas.microsoft.com/office/drawing/2014/main" id="{F5B5639C-E517-437A-7313-DB052154F2E3}"/>
              </a:ext>
            </a:extLst>
          </p:cNvPr>
          <p:cNvPicPr>
            <a:picLocks noChangeAspect="1"/>
          </p:cNvPicPr>
          <p:nvPr/>
        </p:nvPicPr>
        <p:blipFill>
          <a:blip r:embed="rId6"/>
          <a:stretch>
            <a:fillRect/>
          </a:stretch>
        </p:blipFill>
        <p:spPr>
          <a:xfrm>
            <a:off x="8358221" y="1901193"/>
            <a:ext cx="3712498" cy="1153968"/>
          </a:xfrm>
          <a:prstGeom prst="rect">
            <a:avLst/>
          </a:prstGeom>
        </p:spPr>
      </p:pic>
    </p:spTree>
    <p:extLst>
      <p:ext uri="{BB962C8B-B14F-4D97-AF65-F5344CB8AC3E}">
        <p14:creationId xmlns:p14="http://schemas.microsoft.com/office/powerpoint/2010/main" val="56621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0AC9667B-5816-2CBB-3334-65B6B78E93DB}"/>
              </a:ext>
            </a:extLst>
          </p:cNvPr>
          <p:cNvSpPr>
            <a:spLocks noGrp="1"/>
          </p:cNvSpPr>
          <p:nvPr>
            <p:ph sz="half" idx="1"/>
          </p:nvPr>
        </p:nvSpPr>
        <p:spPr>
          <a:xfrm>
            <a:off x="669758" y="352425"/>
            <a:ext cx="5181600" cy="5824538"/>
          </a:xfrm>
          <a:prstGeom prst="rect">
            <a:avLst/>
          </a:prstGeom>
          <a:noFill/>
          <a:ln/>
        </p:spPr>
        <p:txBody>
          <a:bodyPr wrap="none" rtlCol="0" anchor="t">
            <a:normAutofit/>
          </a:bodyPr>
          <a:lstStyle/>
          <a:p>
            <a:pPr marL="0" indent="0">
              <a:lnSpc>
                <a:spcPts val="5468"/>
              </a:lnSpc>
              <a:buNone/>
            </a:pPr>
            <a:r>
              <a:rPr lang="en-US" b="1" dirty="0">
                <a:solidFill>
                  <a:srgbClr val="00002E"/>
                </a:solidFill>
                <a:latin typeface="Nunito" pitchFamily="34" charset="0"/>
                <a:ea typeface="Nunito" pitchFamily="34" charset="-122"/>
                <a:cs typeface="Nunito" pitchFamily="34" charset="-120"/>
              </a:rPr>
              <a:t>Impact Assessment</a:t>
            </a:r>
          </a:p>
          <a:p>
            <a:pPr marL="0" indent="0">
              <a:lnSpc>
                <a:spcPts val="5468"/>
              </a:lnSpc>
              <a:buNone/>
            </a:pPr>
            <a:endParaRPr lang="en-US" dirty="0"/>
          </a:p>
        </p:txBody>
      </p:sp>
      <p:grpSp>
        <p:nvGrpSpPr>
          <p:cNvPr id="7" name="Group 6">
            <a:extLst>
              <a:ext uri="{FF2B5EF4-FFF2-40B4-BE49-F238E27FC236}">
                <a16:creationId xmlns:a16="http://schemas.microsoft.com/office/drawing/2014/main" id="{7B9E38BA-E103-EB75-A5FA-F2B33DD546F8}"/>
              </a:ext>
            </a:extLst>
          </p:cNvPr>
          <p:cNvGrpSpPr/>
          <p:nvPr/>
        </p:nvGrpSpPr>
        <p:grpSpPr>
          <a:xfrm>
            <a:off x="588228" y="1435271"/>
            <a:ext cx="499943" cy="523219"/>
            <a:chOff x="2348389" y="3608189"/>
            <a:chExt cx="499943" cy="499943"/>
          </a:xfrm>
        </p:grpSpPr>
        <p:sp>
          <p:nvSpPr>
            <p:cNvPr id="8" name="Shape 2">
              <a:extLst>
                <a:ext uri="{FF2B5EF4-FFF2-40B4-BE49-F238E27FC236}">
                  <a16:creationId xmlns:a16="http://schemas.microsoft.com/office/drawing/2014/main" id="{1D5BBB9D-BCC5-4329-8611-C4498F4E3D5A}"/>
                </a:ext>
              </a:extLst>
            </p:cNvPr>
            <p:cNvSpPr/>
            <p:nvPr/>
          </p:nvSpPr>
          <p:spPr>
            <a:xfrm>
              <a:off x="2348389" y="3608189"/>
              <a:ext cx="499943" cy="499943"/>
            </a:xfrm>
            <a:prstGeom prst="roundRect">
              <a:avLst>
                <a:gd name="adj" fmla="val 80001"/>
              </a:avLst>
            </a:prstGeom>
            <a:solidFill>
              <a:srgbClr val="F3F3FF"/>
            </a:solidFill>
            <a:ln w="22860">
              <a:solidFill>
                <a:srgbClr val="00002E"/>
              </a:solidFill>
              <a:prstDash val="solid"/>
            </a:ln>
          </p:spPr>
        </p:sp>
        <p:sp>
          <p:nvSpPr>
            <p:cNvPr id="9" name="Text 3">
              <a:extLst>
                <a:ext uri="{FF2B5EF4-FFF2-40B4-BE49-F238E27FC236}">
                  <a16:creationId xmlns:a16="http://schemas.microsoft.com/office/drawing/2014/main" id="{42DD4F3D-BE0D-0D9F-6146-580CDA908ED7}"/>
                </a:ext>
              </a:extLst>
            </p:cNvPr>
            <p:cNvSpPr/>
            <p:nvPr/>
          </p:nvSpPr>
          <p:spPr>
            <a:xfrm>
              <a:off x="2498288" y="3649861"/>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grpSp>
      <p:sp>
        <p:nvSpPr>
          <p:cNvPr id="11" name="TextBox 10">
            <a:extLst>
              <a:ext uri="{FF2B5EF4-FFF2-40B4-BE49-F238E27FC236}">
                <a16:creationId xmlns:a16="http://schemas.microsoft.com/office/drawing/2014/main" id="{BE67D47B-CB2B-7103-33AA-568BBBC89DB0}"/>
              </a:ext>
            </a:extLst>
          </p:cNvPr>
          <p:cNvSpPr txBox="1"/>
          <p:nvPr/>
        </p:nvSpPr>
        <p:spPr>
          <a:xfrm>
            <a:off x="1169701" y="1465283"/>
            <a:ext cx="3602824" cy="428707"/>
          </a:xfrm>
          <a:prstGeom prst="rect">
            <a:avLst/>
          </a:prstGeom>
          <a:noFill/>
        </p:spPr>
        <p:txBody>
          <a:bodyPr wrap="square">
            <a:spAutoFit/>
          </a:bodyPr>
          <a:lstStyle/>
          <a:p>
            <a:pPr marL="0" indent="0">
              <a:lnSpc>
                <a:spcPts val="2734"/>
              </a:lnSpc>
              <a:buNone/>
            </a:pPr>
            <a:r>
              <a:rPr lang="en-US" sz="2000" b="1" dirty="0">
                <a:solidFill>
                  <a:srgbClr val="2D4DF2"/>
                </a:solidFill>
                <a:latin typeface="Nunito" pitchFamily="34" charset="0"/>
                <a:ea typeface="Nunito" pitchFamily="34" charset="-122"/>
                <a:cs typeface="Nunito" pitchFamily="34" charset="-120"/>
              </a:rPr>
              <a:t>Reduction in Road Accidents</a:t>
            </a:r>
            <a:endParaRPr lang="en-US" sz="2000" dirty="0"/>
          </a:p>
        </p:txBody>
      </p:sp>
      <p:sp>
        <p:nvSpPr>
          <p:cNvPr id="13" name="TextBox 12">
            <a:extLst>
              <a:ext uri="{FF2B5EF4-FFF2-40B4-BE49-F238E27FC236}">
                <a16:creationId xmlns:a16="http://schemas.microsoft.com/office/drawing/2014/main" id="{76E02886-D1A7-6AC6-9844-3DB7BF6B3A3A}"/>
              </a:ext>
            </a:extLst>
          </p:cNvPr>
          <p:cNvSpPr txBox="1"/>
          <p:nvPr/>
        </p:nvSpPr>
        <p:spPr>
          <a:xfrm>
            <a:off x="1169701" y="1822132"/>
            <a:ext cx="3458446" cy="523220"/>
          </a:xfrm>
          <a:prstGeom prst="rect">
            <a:avLst/>
          </a:prstGeom>
          <a:noFill/>
        </p:spPr>
        <p:txBody>
          <a:bodyPr wrap="square">
            <a:spAutoFit/>
          </a:bodyPr>
          <a:lstStyle/>
          <a:p>
            <a:pPr marL="0" indent="0">
              <a:buNone/>
            </a:pPr>
            <a:r>
              <a:rPr lang="en-US" sz="1400" dirty="0">
                <a:solidFill>
                  <a:srgbClr val="000046"/>
                </a:solidFill>
                <a:latin typeface="PT Sans" pitchFamily="34" charset="0"/>
                <a:ea typeface="PT Sans" pitchFamily="34" charset="-122"/>
                <a:cs typeface="PT Sans" pitchFamily="34" charset="-120"/>
              </a:rPr>
              <a:t>Proactive violation detection contributes to a decrease in accidents and fatalities.</a:t>
            </a:r>
            <a:endParaRPr lang="en-US" sz="1400" dirty="0">
              <a:solidFill>
                <a:srgbClr val="000046"/>
              </a:solidFill>
            </a:endParaRPr>
          </a:p>
        </p:txBody>
      </p:sp>
      <p:sp>
        <p:nvSpPr>
          <p:cNvPr id="14" name="Text 8">
            <a:extLst>
              <a:ext uri="{FF2B5EF4-FFF2-40B4-BE49-F238E27FC236}">
                <a16:creationId xmlns:a16="http://schemas.microsoft.com/office/drawing/2014/main" id="{CE9BA3AB-7B83-9E2E-5F41-F4420022E63E}"/>
              </a:ext>
            </a:extLst>
          </p:cNvPr>
          <p:cNvSpPr/>
          <p:nvPr/>
        </p:nvSpPr>
        <p:spPr>
          <a:xfrm>
            <a:off x="1169701" y="2821255"/>
            <a:ext cx="3602825" cy="694373"/>
          </a:xfrm>
          <a:prstGeom prst="rect">
            <a:avLst/>
          </a:prstGeom>
          <a:noFill/>
          <a:ln/>
        </p:spPr>
        <p:txBody>
          <a:bodyPr wrap="square" rtlCol="0" anchor="t"/>
          <a:lstStyle/>
          <a:p>
            <a:pPr marL="0" indent="0">
              <a:lnSpc>
                <a:spcPts val="2734"/>
              </a:lnSpc>
              <a:buNone/>
            </a:pPr>
            <a:r>
              <a:rPr lang="en-US" sz="2000" b="1" dirty="0">
                <a:solidFill>
                  <a:srgbClr val="015F98"/>
                </a:solidFill>
                <a:latin typeface="Nunito" pitchFamily="34" charset="0"/>
                <a:ea typeface="Nunito" pitchFamily="34" charset="-122"/>
                <a:cs typeface="Nunito" pitchFamily="34" charset="-120"/>
              </a:rPr>
              <a:t>Traffic Flow Improvement</a:t>
            </a:r>
            <a:endParaRPr lang="en-US" sz="2000" dirty="0"/>
          </a:p>
        </p:txBody>
      </p:sp>
      <p:grpSp>
        <p:nvGrpSpPr>
          <p:cNvPr id="15" name="Group 14">
            <a:extLst>
              <a:ext uri="{FF2B5EF4-FFF2-40B4-BE49-F238E27FC236}">
                <a16:creationId xmlns:a16="http://schemas.microsoft.com/office/drawing/2014/main" id="{1C7448F0-4C81-D35B-1C17-3002F2C5D7A3}"/>
              </a:ext>
            </a:extLst>
          </p:cNvPr>
          <p:cNvGrpSpPr/>
          <p:nvPr/>
        </p:nvGrpSpPr>
        <p:grpSpPr>
          <a:xfrm>
            <a:off x="588228" y="2764751"/>
            <a:ext cx="499943" cy="499943"/>
            <a:chOff x="5733574" y="3608189"/>
            <a:chExt cx="499943" cy="499943"/>
          </a:xfrm>
        </p:grpSpPr>
        <p:sp>
          <p:nvSpPr>
            <p:cNvPr id="16" name="Shape 6">
              <a:extLst>
                <a:ext uri="{FF2B5EF4-FFF2-40B4-BE49-F238E27FC236}">
                  <a16:creationId xmlns:a16="http://schemas.microsoft.com/office/drawing/2014/main" id="{79D35564-98A3-D657-4744-1D525D7A5F98}"/>
                </a:ext>
              </a:extLst>
            </p:cNvPr>
            <p:cNvSpPr/>
            <p:nvPr/>
          </p:nvSpPr>
          <p:spPr>
            <a:xfrm>
              <a:off x="5733574" y="3608189"/>
              <a:ext cx="499943" cy="499943"/>
            </a:xfrm>
            <a:prstGeom prst="roundRect">
              <a:avLst>
                <a:gd name="adj" fmla="val 80001"/>
              </a:avLst>
            </a:prstGeom>
            <a:solidFill>
              <a:srgbClr val="F3F3FF"/>
            </a:solidFill>
            <a:ln w="22860">
              <a:solidFill>
                <a:srgbClr val="00002E"/>
              </a:solidFill>
              <a:prstDash val="solid"/>
            </a:ln>
          </p:spPr>
        </p:sp>
        <p:sp>
          <p:nvSpPr>
            <p:cNvPr id="17" name="Text 7">
              <a:extLst>
                <a:ext uri="{FF2B5EF4-FFF2-40B4-BE49-F238E27FC236}">
                  <a16:creationId xmlns:a16="http://schemas.microsoft.com/office/drawing/2014/main" id="{C2660C14-DEB5-D0E2-3A6A-DC18540DEEFE}"/>
                </a:ext>
              </a:extLst>
            </p:cNvPr>
            <p:cNvSpPr/>
            <p:nvPr/>
          </p:nvSpPr>
          <p:spPr>
            <a:xfrm>
              <a:off x="5883473" y="3649861"/>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grpSp>
      <p:sp>
        <p:nvSpPr>
          <p:cNvPr id="19" name="TextBox 18">
            <a:extLst>
              <a:ext uri="{FF2B5EF4-FFF2-40B4-BE49-F238E27FC236}">
                <a16:creationId xmlns:a16="http://schemas.microsoft.com/office/drawing/2014/main" id="{994016D9-C4F8-AB97-CF83-1D406B87E823}"/>
              </a:ext>
            </a:extLst>
          </p:cNvPr>
          <p:cNvSpPr txBox="1"/>
          <p:nvPr/>
        </p:nvSpPr>
        <p:spPr>
          <a:xfrm>
            <a:off x="1169701" y="3222904"/>
            <a:ext cx="3522615" cy="954107"/>
          </a:xfrm>
          <a:prstGeom prst="rect">
            <a:avLst/>
          </a:prstGeom>
          <a:noFill/>
        </p:spPr>
        <p:txBody>
          <a:bodyPr wrap="square">
            <a:spAutoFit/>
          </a:bodyPr>
          <a:lstStyle/>
          <a:p>
            <a:pPr marL="0" indent="0">
              <a:buNone/>
            </a:pPr>
            <a:r>
              <a:rPr lang="en-US" sz="1400" dirty="0">
                <a:solidFill>
                  <a:srgbClr val="00002E"/>
                </a:solidFill>
                <a:latin typeface="PT Sans" pitchFamily="34" charset="0"/>
                <a:ea typeface="PT Sans" pitchFamily="34" charset="-122"/>
                <a:cs typeface="PT Sans" pitchFamily="34" charset="-120"/>
              </a:rPr>
              <a:t>The implementation of adaptive speed limits and adjustments in traffic signal timings result in improved traffic flow and congestion management.</a:t>
            </a:r>
            <a:endParaRPr lang="en-US" sz="1400" dirty="0"/>
          </a:p>
        </p:txBody>
      </p:sp>
      <p:grpSp>
        <p:nvGrpSpPr>
          <p:cNvPr id="20" name="Group 19">
            <a:extLst>
              <a:ext uri="{FF2B5EF4-FFF2-40B4-BE49-F238E27FC236}">
                <a16:creationId xmlns:a16="http://schemas.microsoft.com/office/drawing/2014/main" id="{48FEDF0F-B782-C599-DE42-2011081340B2}"/>
              </a:ext>
            </a:extLst>
          </p:cNvPr>
          <p:cNvGrpSpPr/>
          <p:nvPr/>
        </p:nvGrpSpPr>
        <p:grpSpPr>
          <a:xfrm>
            <a:off x="588228" y="4469350"/>
            <a:ext cx="499943" cy="499943"/>
            <a:chOff x="9118759" y="3608189"/>
            <a:chExt cx="499943" cy="499943"/>
          </a:xfrm>
        </p:grpSpPr>
        <p:sp>
          <p:nvSpPr>
            <p:cNvPr id="21" name="Shape 10">
              <a:extLst>
                <a:ext uri="{FF2B5EF4-FFF2-40B4-BE49-F238E27FC236}">
                  <a16:creationId xmlns:a16="http://schemas.microsoft.com/office/drawing/2014/main" id="{3EDD4108-B3F9-0B48-1245-1E902E13C95A}"/>
                </a:ext>
              </a:extLst>
            </p:cNvPr>
            <p:cNvSpPr/>
            <p:nvPr/>
          </p:nvSpPr>
          <p:spPr>
            <a:xfrm>
              <a:off x="9118759" y="3608189"/>
              <a:ext cx="499943" cy="499943"/>
            </a:xfrm>
            <a:prstGeom prst="roundRect">
              <a:avLst>
                <a:gd name="adj" fmla="val 80001"/>
              </a:avLst>
            </a:prstGeom>
            <a:solidFill>
              <a:srgbClr val="F3F3FF"/>
            </a:solidFill>
            <a:ln w="22860">
              <a:solidFill>
                <a:srgbClr val="00002E"/>
              </a:solidFill>
              <a:prstDash val="solid"/>
            </a:ln>
          </p:spPr>
        </p:sp>
        <p:sp>
          <p:nvSpPr>
            <p:cNvPr id="22" name="Text 11">
              <a:extLst>
                <a:ext uri="{FF2B5EF4-FFF2-40B4-BE49-F238E27FC236}">
                  <a16:creationId xmlns:a16="http://schemas.microsoft.com/office/drawing/2014/main" id="{B8EED41B-3394-357B-BFFB-3E79EBE0250A}"/>
                </a:ext>
              </a:extLst>
            </p:cNvPr>
            <p:cNvSpPr/>
            <p:nvPr/>
          </p:nvSpPr>
          <p:spPr>
            <a:xfrm>
              <a:off x="9268658" y="3649861"/>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grpSp>
      <p:sp>
        <p:nvSpPr>
          <p:cNvPr id="24" name="TextBox 23">
            <a:extLst>
              <a:ext uri="{FF2B5EF4-FFF2-40B4-BE49-F238E27FC236}">
                <a16:creationId xmlns:a16="http://schemas.microsoft.com/office/drawing/2014/main" id="{8BFEB951-72DC-5EF6-DFA4-4A8DC919FBF4}"/>
              </a:ext>
            </a:extLst>
          </p:cNvPr>
          <p:cNvSpPr txBox="1"/>
          <p:nvPr/>
        </p:nvSpPr>
        <p:spPr>
          <a:xfrm>
            <a:off x="1173025" y="4533926"/>
            <a:ext cx="2799347" cy="428707"/>
          </a:xfrm>
          <a:prstGeom prst="rect">
            <a:avLst/>
          </a:prstGeom>
          <a:noFill/>
        </p:spPr>
        <p:txBody>
          <a:bodyPr wrap="square">
            <a:spAutoFit/>
          </a:bodyPr>
          <a:lstStyle/>
          <a:p>
            <a:pPr marL="0" indent="0">
              <a:lnSpc>
                <a:spcPts val="2734"/>
              </a:lnSpc>
              <a:buNone/>
            </a:pPr>
            <a:r>
              <a:rPr lang="en-US" sz="2000" b="1" dirty="0">
                <a:solidFill>
                  <a:srgbClr val="AD1F96"/>
                </a:solidFill>
                <a:latin typeface="Nunito" pitchFamily="34" charset="0"/>
                <a:ea typeface="Nunito" pitchFamily="34" charset="-122"/>
                <a:cs typeface="Nunito" pitchFamily="34" charset="-120"/>
              </a:rPr>
              <a:t>Enhanced Awareness</a:t>
            </a:r>
            <a:endParaRPr lang="en-US" sz="2000" dirty="0"/>
          </a:p>
        </p:txBody>
      </p:sp>
      <p:sp>
        <p:nvSpPr>
          <p:cNvPr id="26" name="TextBox 25">
            <a:extLst>
              <a:ext uri="{FF2B5EF4-FFF2-40B4-BE49-F238E27FC236}">
                <a16:creationId xmlns:a16="http://schemas.microsoft.com/office/drawing/2014/main" id="{384434D3-940D-3BE6-3C1E-1A69B25DC30D}"/>
              </a:ext>
            </a:extLst>
          </p:cNvPr>
          <p:cNvSpPr txBox="1"/>
          <p:nvPr/>
        </p:nvSpPr>
        <p:spPr>
          <a:xfrm>
            <a:off x="1189753" y="4962633"/>
            <a:ext cx="3438393" cy="523220"/>
          </a:xfrm>
          <a:prstGeom prst="rect">
            <a:avLst/>
          </a:prstGeom>
          <a:noFill/>
        </p:spPr>
        <p:txBody>
          <a:bodyPr wrap="square">
            <a:spAutoFit/>
          </a:bodyPr>
          <a:lstStyle/>
          <a:p>
            <a:pPr marL="0" indent="0">
              <a:buNone/>
            </a:pPr>
            <a:r>
              <a:rPr lang="en-US" sz="1400" dirty="0">
                <a:solidFill>
                  <a:srgbClr val="00002E"/>
                </a:solidFill>
                <a:latin typeface="PT Sans" pitchFamily="34" charset="0"/>
                <a:ea typeface="PT Sans" pitchFamily="34" charset="-122"/>
                <a:cs typeface="PT Sans" pitchFamily="34" charset="-120"/>
              </a:rPr>
              <a:t>Mandatory programs promote responsible driving and increase awareness.</a:t>
            </a:r>
            <a:endParaRPr lang="en-US" sz="1400" dirty="0"/>
          </a:p>
        </p:txBody>
      </p:sp>
      <p:sp>
        <p:nvSpPr>
          <p:cNvPr id="27" name="Rectangle 26">
            <a:extLst>
              <a:ext uri="{FF2B5EF4-FFF2-40B4-BE49-F238E27FC236}">
                <a16:creationId xmlns:a16="http://schemas.microsoft.com/office/drawing/2014/main" id="{D2C8B57F-3FD5-FC3B-9067-6567BEEB3490}"/>
              </a:ext>
            </a:extLst>
          </p:cNvPr>
          <p:cNvSpPr/>
          <p:nvPr/>
        </p:nvSpPr>
        <p:spPr>
          <a:xfrm>
            <a:off x="6023811" y="0"/>
            <a:ext cx="6168189" cy="6858000"/>
          </a:xfrm>
          <a:prstGeom prst="rect">
            <a:avLst/>
          </a:prstGeom>
          <a:solidFill>
            <a:srgbClr val="0000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nSpc>
                <a:spcPts val="5468"/>
              </a:lnSpc>
              <a:buNone/>
            </a:pPr>
            <a:endParaRPr lang="en-US" sz="1800" dirty="0"/>
          </a:p>
        </p:txBody>
      </p:sp>
      <p:sp>
        <p:nvSpPr>
          <p:cNvPr id="29" name="TextBox 28">
            <a:extLst>
              <a:ext uri="{FF2B5EF4-FFF2-40B4-BE49-F238E27FC236}">
                <a16:creationId xmlns:a16="http://schemas.microsoft.com/office/drawing/2014/main" id="{1136FCC6-D86B-114F-2C9D-58A53B5926F7}"/>
              </a:ext>
            </a:extLst>
          </p:cNvPr>
          <p:cNvSpPr txBox="1"/>
          <p:nvPr/>
        </p:nvSpPr>
        <p:spPr>
          <a:xfrm>
            <a:off x="6499058" y="352425"/>
            <a:ext cx="4000500" cy="728661"/>
          </a:xfrm>
          <a:prstGeom prst="rect">
            <a:avLst/>
          </a:prstGeom>
          <a:noFill/>
        </p:spPr>
        <p:txBody>
          <a:bodyPr wrap="square">
            <a:spAutoFit/>
          </a:bodyPr>
          <a:lstStyle/>
          <a:p>
            <a:pPr marL="0" indent="0">
              <a:lnSpc>
                <a:spcPts val="5468"/>
              </a:lnSpc>
              <a:buNone/>
            </a:pPr>
            <a:r>
              <a:rPr lang="en-US" sz="2800" b="1" dirty="0">
                <a:solidFill>
                  <a:schemeClr val="bg1"/>
                </a:solidFill>
                <a:latin typeface="Nunito" pitchFamily="34" charset="0"/>
                <a:ea typeface="Nunito" pitchFamily="34" charset="-122"/>
                <a:cs typeface="Nunito" pitchFamily="34" charset="-120"/>
              </a:rPr>
              <a:t>Potential Impact</a:t>
            </a:r>
            <a:endParaRPr lang="en-US" sz="2800" dirty="0">
              <a:solidFill>
                <a:schemeClr val="bg1"/>
              </a:solidFill>
            </a:endParaRPr>
          </a:p>
        </p:txBody>
      </p:sp>
      <p:sp>
        <p:nvSpPr>
          <p:cNvPr id="31" name="TextBox 30">
            <a:extLst>
              <a:ext uri="{FF2B5EF4-FFF2-40B4-BE49-F238E27FC236}">
                <a16:creationId xmlns:a16="http://schemas.microsoft.com/office/drawing/2014/main" id="{EB216082-BDD6-EF19-29BC-BFB573DDFB39}"/>
              </a:ext>
            </a:extLst>
          </p:cNvPr>
          <p:cNvSpPr txBox="1"/>
          <p:nvPr/>
        </p:nvSpPr>
        <p:spPr>
          <a:xfrm>
            <a:off x="6569242" y="1163053"/>
            <a:ext cx="5350041" cy="5355312"/>
          </a:xfrm>
          <a:prstGeom prst="rect">
            <a:avLst/>
          </a:prstGeom>
          <a:noFill/>
        </p:spPr>
        <p:txBody>
          <a:bodyPr wrap="square">
            <a:spAutoFit/>
          </a:bodyPr>
          <a:lstStyle/>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Real-time Detection</a:t>
            </a:r>
            <a:r>
              <a:rPr lang="en-US" sz="1800" dirty="0">
                <a:solidFill>
                  <a:schemeClr val="bg1"/>
                </a:solidFill>
                <a:latin typeface="PT Sans" pitchFamily="34" charset="0"/>
                <a:ea typeface="PT Sans" pitchFamily="34" charset="-122"/>
                <a:cs typeface="PT Sans" pitchFamily="34" charset="-120"/>
              </a:rPr>
              <a:t>: Utilizes advanced computer vision to detect violations and notify authorities instantly.</a:t>
            </a:r>
          </a:p>
          <a:p>
            <a:pPr marL="285750" indent="-285750">
              <a:buFont typeface="Wingdings" panose="05000000000000000000" pitchFamily="2" charset="2"/>
              <a:buChar char="q"/>
            </a:pPr>
            <a:endParaRPr lang="en-US"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Personalized Education</a:t>
            </a:r>
            <a:r>
              <a:rPr lang="en-US" sz="1800" dirty="0">
                <a:solidFill>
                  <a:schemeClr val="bg1"/>
                </a:solidFill>
                <a:latin typeface="PT Sans" pitchFamily="34" charset="0"/>
                <a:ea typeface="PT Sans" pitchFamily="34" charset="-122"/>
                <a:cs typeface="PT Sans" pitchFamily="34" charset="-120"/>
              </a:rPr>
              <a:t>: Tailored educational programs and fine notifications enhance driver awareness and promote compliance.</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Payment Integration</a:t>
            </a:r>
            <a:r>
              <a:rPr lang="en-US" sz="1800" dirty="0">
                <a:solidFill>
                  <a:schemeClr val="bg1"/>
                </a:solidFill>
                <a:latin typeface="PT Sans" pitchFamily="34" charset="0"/>
                <a:ea typeface="PT Sans" pitchFamily="34" charset="-122"/>
                <a:cs typeface="PT Sans" pitchFamily="34" charset="-120"/>
              </a:rPr>
              <a:t>: Offers a secure online platform for fine payment, ensuring convenience and transparency.</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Adaptive Speed Limits</a:t>
            </a:r>
            <a:r>
              <a:rPr lang="en-US" sz="1800" dirty="0">
                <a:solidFill>
                  <a:schemeClr val="bg1"/>
                </a:solidFill>
                <a:latin typeface="PT Sans" pitchFamily="34" charset="0"/>
                <a:ea typeface="PT Sans" pitchFamily="34" charset="-122"/>
                <a:cs typeface="PT Sans" pitchFamily="34" charset="-120"/>
              </a:rPr>
              <a:t>: Dynamically adjusts speed limits based on traffic volume, optimizing safety measures.</a:t>
            </a:r>
          </a:p>
          <a:p>
            <a:pPr marL="285750" indent="-285750">
              <a:buFont typeface="Wingdings" panose="05000000000000000000" pitchFamily="2" charset="2"/>
              <a:buChar char="q"/>
            </a:pPr>
            <a:endParaRPr lang="en-US" sz="1800" dirty="0">
              <a:solidFill>
                <a:schemeClr val="bg1"/>
              </a:solidFill>
              <a:latin typeface="PT Sans" pitchFamily="34" charset="0"/>
              <a:ea typeface="PT Sans" pitchFamily="34" charset="-122"/>
              <a:cs typeface="PT Sans" pitchFamily="34" charset="-120"/>
            </a:endParaRPr>
          </a:p>
          <a:p>
            <a:pPr marL="285750" indent="-285750">
              <a:buFont typeface="Wingdings" panose="05000000000000000000" pitchFamily="2" charset="2"/>
              <a:buChar char="q"/>
            </a:pPr>
            <a:r>
              <a:rPr lang="en-US" sz="1800" b="1" dirty="0">
                <a:solidFill>
                  <a:schemeClr val="bg1"/>
                </a:solidFill>
                <a:latin typeface="PT Sans" pitchFamily="34" charset="0"/>
                <a:ea typeface="PT Sans" pitchFamily="34" charset="-122"/>
                <a:cs typeface="PT Sans" pitchFamily="34" charset="-120"/>
              </a:rPr>
              <a:t>AI-driven Voice Alerts</a:t>
            </a:r>
            <a:r>
              <a:rPr lang="en-US" sz="1800" dirty="0">
                <a:solidFill>
                  <a:schemeClr val="bg1"/>
                </a:solidFill>
                <a:latin typeface="PT Sans" pitchFamily="34" charset="0"/>
                <a:ea typeface="PT Sans" pitchFamily="34" charset="-122"/>
                <a:cs typeface="PT Sans" pitchFamily="34" charset="-120"/>
              </a:rPr>
              <a:t>: AI-powered voice system delivers real-time alerts to drivers, promoting immediate adherence to traffic regulations.</a:t>
            </a:r>
            <a:endParaRPr lang="en-US" sz="1800" dirty="0">
              <a:solidFill>
                <a:schemeClr val="bg1"/>
              </a:solidFill>
            </a:endParaRPr>
          </a:p>
        </p:txBody>
      </p:sp>
    </p:spTree>
    <p:extLst>
      <p:ext uri="{BB962C8B-B14F-4D97-AF65-F5344CB8AC3E}">
        <p14:creationId xmlns:p14="http://schemas.microsoft.com/office/powerpoint/2010/main" val="39760688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2013 - 2022 Theme</Template>
  <TotalTime>363</TotalTime>
  <Words>437</Words>
  <Application>Microsoft Office PowerPoint</Application>
  <PresentationFormat>Widescreen</PresentationFormat>
  <Paragraphs>60</Paragraphs>
  <Slides>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Arial Black</vt:lpstr>
      <vt:lpstr>Arial Rounded MT Bold</vt:lpstr>
      <vt:lpstr>Calibri</vt:lpstr>
      <vt:lpstr>Calibri Light</vt:lpstr>
      <vt:lpstr>Nunito</vt:lpstr>
      <vt:lpstr>PT Sans</vt:lpstr>
      <vt:lpstr>Sitka Subheading</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KRITHIKA PR</dc:creator>
  <cp:lastModifiedBy>KRITHIKA PR</cp:lastModifiedBy>
  <cp:revision>6</cp:revision>
  <dcterms:created xsi:type="dcterms:W3CDTF">2024-03-12T13:53:53Z</dcterms:created>
  <dcterms:modified xsi:type="dcterms:W3CDTF">2024-03-15T17:54:43Z</dcterms:modified>
</cp:coreProperties>
</file>